
<file path=[Content_Types].xml><?xml version="1.0" encoding="utf-8"?>
<Types xmlns="http://schemas.openxmlformats.org/package/2006/content-types">
  <Default Extension="jpeg" ContentType="image/jpe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64" r:id="rId17"/>
    <p:sldId id="272"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CCF495-CEF3-4183-86F8-ADF08DEBE717}" v="67" dt="2020-10-03T16:53:06.9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53" autoAdjust="0"/>
  </p:normalViewPr>
  <p:slideViewPr>
    <p:cSldViewPr>
      <p:cViewPr varScale="1">
        <p:scale>
          <a:sx n="111" d="100"/>
          <a:sy n="111" d="100"/>
        </p:scale>
        <p:origin x="-1614" y="-90"/>
      </p:cViewPr>
      <p:guideLst>
        <p:guide orient="horz" pos="2160"/>
        <p:guide pos="2880"/>
      </p:guideLst>
    </p:cSldViewPr>
  </p:slideViewPr>
  <p:outlineViewPr>
    <p:cViewPr>
      <p:scale>
        <a:sx n="33" d="100"/>
        <a:sy n="33" d="100"/>
      </p:scale>
      <p:origin x="0" y="1857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10/3/2020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504538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269966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dirty="0"/>
              <a:t>Click to edit Master title style</a:t>
            </a:r>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220960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dirty="0"/>
              <a:t>Click to edit Master title style</a:t>
            </a:r>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dirty="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48347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258331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127686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406449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10/3/2020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6480527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10/3/2020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679568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4509A250-FF31-4206-8172-F9D3106AACB1}" type="datetimeFigureOut">
              <a:rPr lang="en-US" dirty="0"/>
              <a:t>10/3/2020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126621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10/3/2020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057453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796027F-7875-4030-9381-8BD8C4F21935}" type="datetimeFigureOut">
              <a:rPr lang="en-US" dirty="0"/>
              <a:t>10/3/2020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570666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796027F-7875-4030-9381-8BD8C4F21935}" type="datetimeFigureOut">
              <a:rPr lang="en-US" dirty="0"/>
              <a:t>10/3/2020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568293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10/3/2020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189412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10/3/2020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396827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10/3/2020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286709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542631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10/3/2020</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4049407155"/>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hf sldNum="0"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hyperlink" Target="http://animalreader.ru/wp-content/uploads/2014/09/Apus_apus_-Barcelona_Spain-8_1-e1411240880130.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2.wav"/><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371600"/>
            <a:ext cx="7826027" cy="1697360"/>
          </a:xfrm>
          <a:ln>
            <a:solidFill>
              <a:schemeClr val="accent2">
                <a:lumMod val="60000"/>
                <a:lumOff val="40000"/>
              </a:schemeClr>
            </a:solidFill>
          </a:ln>
        </p:spPr>
        <p:style>
          <a:lnRef idx="0">
            <a:schemeClr val="accent2"/>
          </a:lnRef>
          <a:fillRef idx="3">
            <a:schemeClr val="accent2"/>
          </a:fillRef>
          <a:effectRef idx="3">
            <a:schemeClr val="accent2"/>
          </a:effectRef>
          <a:fontRef idx="minor">
            <a:schemeClr val="lt1"/>
          </a:fontRef>
        </p:style>
        <p:txBody>
          <a:bodyPr>
            <a:normAutofit fontScale="90000"/>
          </a:bodyPr>
          <a:lstStyle/>
          <a:p>
            <a:r>
              <a:rPr lang="ru-RU" dirty="0">
                <a:cs typeface="Calibri"/>
              </a:rPr>
              <a:t>Птицы средней полосы России</a:t>
            </a:r>
          </a:p>
        </p:txBody>
      </p:sp>
      <p:sp>
        <p:nvSpPr>
          <p:cNvPr id="3" name="Подзаголовок 2"/>
          <p:cNvSpPr>
            <a:spLocks noGrp="1"/>
          </p:cNvSpPr>
          <p:nvPr>
            <p:ph type="subTitle" idx="1"/>
          </p:nvPr>
        </p:nvSpPr>
        <p:spPr>
          <a:xfrm>
            <a:off x="6661968" y="4869160"/>
            <a:ext cx="2210569" cy="769640"/>
          </a:xfrm>
        </p:spPr>
        <p:txBody>
          <a:bodyPr vert="horz" lIns="0" tIns="45720" rIns="18288" bIns="45720" anchor="t">
            <a:normAutofit fontScale="92500" lnSpcReduction="10000"/>
          </a:bodyPr>
          <a:lstStyle/>
          <a:p>
            <a:r>
              <a:rPr lang="ru-RU" dirty="0"/>
              <a:t>Подготовила     </a:t>
            </a:r>
            <a:r>
              <a:rPr lang="ru-RU" dirty="0" err="1"/>
              <a:t>Зенкова</a:t>
            </a:r>
            <a:r>
              <a:rPr lang="ru-RU" dirty="0"/>
              <a:t> А.А.</a:t>
            </a:r>
          </a:p>
        </p:txBody>
      </p:sp>
    </p:spTree>
  </p:cSld>
  <p:clrMapOvr>
    <a:masterClrMapping/>
  </p:clrMapOvr>
  <p:transition spd="slow">
    <p:pull dir="d"/>
    <p:sndAc>
      <p:stSnd>
        <p:snd r:embed="rId2" name="chimes.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3"/>
            <a:ext cx="5076056" cy="648072"/>
          </a:xfrm>
        </p:spPr>
        <p:txBody>
          <a:bodyPr>
            <a:noAutofit/>
          </a:bodyPr>
          <a:lstStyle/>
          <a:p>
            <a:r>
              <a:rPr lang="en-US" sz="3600" dirty="0" err="1"/>
              <a:t>Стриж</a:t>
            </a:r>
            <a:r>
              <a:rPr lang="en-US" sz="3600" dirty="0"/>
              <a:t> </a:t>
            </a:r>
            <a:r>
              <a:rPr lang="en-US" sz="3600" dirty="0" err="1"/>
              <a:t>обыкновенный</a:t>
            </a:r>
            <a:endParaRPr lang="ru-RU" sz="3600" dirty="0"/>
          </a:p>
        </p:txBody>
      </p:sp>
      <p:pic>
        <p:nvPicPr>
          <p:cNvPr id="5" name="Рисунок 4" descr="http://cs619627.vk.me/v619627682/144ec/Nn5JMUupMoI.jpg"/>
          <p:cNvPicPr>
            <a:picLocks noGrp="1"/>
          </p:cNvPicPr>
          <p:nvPr>
            <p:ph type="pic" idx="1"/>
          </p:nvPr>
        </p:nvPicPr>
        <p:blipFill>
          <a:blip r:embed="rId3" cstate="email"/>
          <a:srcRect/>
          <a:stretch>
            <a:fillRect/>
          </a:stretch>
        </p:blipFill>
        <p:spPr bwMode="auto">
          <a:xfrm rot="420000">
            <a:off x="4303900" y="266725"/>
            <a:ext cx="4617720" cy="3931920"/>
          </a:xfrm>
          <a:prstGeom prst="rect">
            <a:avLst/>
          </a:prstGeom>
          <a:noFill/>
          <a:ln w="9525">
            <a:noFill/>
            <a:miter lim="800000"/>
            <a:headEnd/>
            <a:tailEnd/>
          </a:ln>
        </p:spPr>
      </p:pic>
      <p:sp>
        <p:nvSpPr>
          <p:cNvPr id="3" name="Текст 2"/>
          <p:cNvSpPr>
            <a:spLocks noGrp="1"/>
          </p:cNvSpPr>
          <p:nvPr>
            <p:ph type="body" sz="half" idx="2"/>
          </p:nvPr>
        </p:nvSpPr>
        <p:spPr>
          <a:xfrm>
            <a:off x="179512" y="764704"/>
            <a:ext cx="3960440" cy="5832648"/>
          </a:xfrm>
        </p:spPr>
        <p:txBody>
          <a:bodyPr>
            <a:normAutofit fontScale="92500" lnSpcReduction="10000"/>
          </a:bodyPr>
          <a:lstStyle/>
          <a:p>
            <a:r>
              <a:rPr lang="ru-RU" sz="1600" dirty="0"/>
              <a:t>Черный стриж имеет внешние сходства с ласточками, но стрижи немного крупнее. Пернатые имеют короткие ноги, устроенные таким образом, чтобы ими было удобно цепляться за отвесную поверхность. Эти птицы никогда не спускаются на землю по собственной воле, поскольку там они становятся уязвимыми для хищников. Большую часть жизни черные стрижи проводят в воздухе.</a:t>
            </a:r>
          </a:p>
          <a:p>
            <a:r>
              <a:rPr lang="ru-RU" sz="1600" dirty="0"/>
              <a:t>В горизонтальном полете стрижи являются самыми быстрыми пернатыми, а в падении их опережают соколы. Догнать в воздухе черного стрижа не может ни одна птица, поскольку эти пернатые могут летать со скоростью 180 километров в час! На такой скорости птица может легко соперничать с небольшим «кукурузником». Но вот большой пассажирский самолет стриж обогнать не сможет, поскольку сила мышц уступает реактивным двигателям.</a:t>
            </a:r>
            <a:br>
              <a:rPr lang="ru-RU" sz="1600" dirty="0">
                <a:hlinkClick r:id="rId4"/>
              </a:rPr>
            </a:br>
            <a:r>
              <a:rPr lang="ru-RU" sz="1600" dirty="0"/>
              <a:t>Черные стрижи имеют длинные заостренные крылья, по форме напоминающие серп. Клюв короткий черного цвета, хвост небольшой, раздвоенный на конце.</a:t>
            </a:r>
          </a:p>
          <a:p>
            <a:endParaRPr lang="ru-RU" dirty="0"/>
          </a:p>
        </p:txBody>
      </p:sp>
    </p:spTree>
  </p:cSld>
  <p:clrMapOvr>
    <a:masterClrMapping/>
  </p:clrMapOvr>
  <p:transition spd="slow">
    <p:split/>
    <p:sndAc>
      <p:stSnd>
        <p:snd r:embed="rId2" name="chimes.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3"/>
            <a:ext cx="3816424" cy="576064"/>
          </a:xfrm>
        </p:spPr>
        <p:txBody>
          <a:bodyPr>
            <a:normAutofit fontScale="90000"/>
          </a:bodyPr>
          <a:lstStyle/>
          <a:p>
            <a:r>
              <a:rPr lang="ru-RU" dirty="0"/>
              <a:t>                    </a:t>
            </a:r>
            <a:r>
              <a:rPr lang="ru-RU" sz="4000" dirty="0"/>
              <a:t>Филин</a:t>
            </a:r>
          </a:p>
        </p:txBody>
      </p:sp>
      <p:pic>
        <p:nvPicPr>
          <p:cNvPr id="5" name="Рисунок 4" descr="http://www.foto-tapety.cz/images/1680/zvirata/vyr-velky.jpg"/>
          <p:cNvPicPr>
            <a:picLocks noGrp="1"/>
          </p:cNvPicPr>
          <p:nvPr>
            <p:ph type="pic" idx="1"/>
          </p:nvPr>
        </p:nvPicPr>
        <p:blipFill>
          <a:blip r:embed="rId3" cstate="email"/>
          <a:srcRect/>
          <a:stretch>
            <a:fillRect/>
          </a:stretch>
        </p:blipFill>
        <p:spPr bwMode="auto">
          <a:xfrm rot="420000">
            <a:off x="4303900" y="266724"/>
            <a:ext cx="4617720" cy="3931920"/>
          </a:xfrm>
          <a:prstGeom prst="rect">
            <a:avLst/>
          </a:prstGeom>
          <a:noFill/>
          <a:ln w="9525">
            <a:noFill/>
            <a:miter lim="800000"/>
            <a:headEnd/>
            <a:tailEnd/>
          </a:ln>
        </p:spPr>
      </p:pic>
      <p:sp>
        <p:nvSpPr>
          <p:cNvPr id="3" name="Текст 2"/>
          <p:cNvSpPr>
            <a:spLocks noGrp="1"/>
          </p:cNvSpPr>
          <p:nvPr>
            <p:ph type="body" sz="half" idx="2"/>
          </p:nvPr>
        </p:nvSpPr>
        <p:spPr>
          <a:xfrm>
            <a:off x="107504" y="692696"/>
            <a:ext cx="3960440" cy="5976664"/>
          </a:xfrm>
        </p:spPr>
        <p:txBody>
          <a:bodyPr>
            <a:normAutofit fontScale="92500" lnSpcReduction="20000"/>
          </a:bodyPr>
          <a:lstStyle/>
          <a:p>
            <a:r>
              <a:rPr lang="en-US" sz="1600" dirty="0"/>
              <a:t>В </a:t>
            </a:r>
            <a:r>
              <a:rPr lang="en-US" sz="1600" dirty="0" err="1"/>
              <a:t>России</a:t>
            </a:r>
            <a:r>
              <a:rPr lang="en-US" sz="1600" dirty="0"/>
              <a:t> </a:t>
            </a:r>
            <a:r>
              <a:rPr lang="en-US" sz="1600" dirty="0" err="1"/>
              <a:t>филины</a:t>
            </a:r>
            <a:r>
              <a:rPr lang="en-US" sz="1600" dirty="0"/>
              <a:t> </a:t>
            </a:r>
            <a:r>
              <a:rPr lang="en-US" sz="1600" dirty="0" err="1"/>
              <a:t>занесены</a:t>
            </a:r>
            <a:r>
              <a:rPr lang="en-US" sz="1600" dirty="0"/>
              <a:t> в </a:t>
            </a:r>
            <a:r>
              <a:rPr lang="en-US" sz="1600" dirty="0" err="1"/>
              <a:t>красную</a:t>
            </a:r>
            <a:r>
              <a:rPr lang="en-US" sz="1600" dirty="0"/>
              <a:t> </a:t>
            </a:r>
            <a:r>
              <a:rPr lang="en-US" sz="1600" dirty="0" err="1"/>
              <a:t>книгу</a:t>
            </a:r>
            <a:r>
              <a:rPr lang="en-US" sz="1600" dirty="0"/>
              <a:t>.</a:t>
            </a:r>
            <a:endParaRPr lang="ru-RU" sz="1600" dirty="0"/>
          </a:p>
          <a:p>
            <a:r>
              <a:rPr lang="ru-RU" sz="1600" dirty="0"/>
              <a:t>Птицы имеют, зачастую, рыжий окрас или оперение цвета охры. Глаза у филина желтого цвета. Длина тела взрослой особи достигает 60 – 70 сантиметров, а весить филин может около 3 килограммов. При полете поражает размах его крыльев, он составляет от 150 до 180 сантиметров. Оперение птицы имеет особое строение, полет филина бесшумный, эта особенность очень важна при охоте ночью, ведь когда все в лесу засыпает, даже самый маленький шорох может сорвать охоту. Ученые, занимающиеся исследованием этих птиц, выяснили, что средняя продолжительность жизни филинов – приблизительно 20 лет, но были зафиксированы случаи, когда, находясь в неволе, птицы переживали и этот возрастной порог.</a:t>
            </a:r>
          </a:p>
          <a:p>
            <a:r>
              <a:rPr lang="ru-RU" sz="1600" dirty="0"/>
              <a:t>А еще филины знамениты своей способностью вертеть головой: они умеют поворачивать ее аж на 270 градусов, т.е. практически делают полный оборот головой вокруг шеи. Это позволяет им замечать все, что происходит рядом с ними. Глаза филина приспособлены видеть даже в темноте – ну разве есть шансы скрыться от такого зоркого охотника?</a:t>
            </a:r>
          </a:p>
          <a:p>
            <a:endParaRPr lang="ru-RU" dirty="0"/>
          </a:p>
        </p:txBody>
      </p:sp>
    </p:spTree>
  </p:cSld>
  <p:clrMapOvr>
    <a:masterClrMapping/>
  </p:clrMapOvr>
  <p:transition spd="slow">
    <p:wheel spokes="2"/>
    <p:sndAc>
      <p:stSnd>
        <p:snd r:embed="rId2" name="chimes.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44008" y="4653137"/>
            <a:ext cx="4032448" cy="1080120"/>
          </a:xfrm>
        </p:spPr>
        <p:txBody>
          <a:bodyPr>
            <a:normAutofit/>
          </a:bodyPr>
          <a:lstStyle/>
          <a:p>
            <a:r>
              <a:rPr lang="ru-RU" dirty="0"/>
              <a:t>                   </a:t>
            </a:r>
            <a:r>
              <a:rPr lang="ru-RU" sz="4000" dirty="0"/>
              <a:t>Орёл</a:t>
            </a:r>
          </a:p>
        </p:txBody>
      </p:sp>
      <p:pic>
        <p:nvPicPr>
          <p:cNvPr id="5" name="Рисунок 4" descr="http://i.jootix.com/o/unnamed--365bc60408.jpg"/>
          <p:cNvPicPr>
            <a:picLocks noGrp="1"/>
          </p:cNvPicPr>
          <p:nvPr>
            <p:ph type="pic" idx="1"/>
          </p:nvPr>
        </p:nvPicPr>
        <p:blipFill>
          <a:blip r:embed="rId3" cstate="email"/>
          <a:srcRect/>
          <a:stretch>
            <a:fillRect/>
          </a:stretch>
        </p:blipFill>
        <p:spPr bwMode="auto">
          <a:xfrm rot="420000">
            <a:off x="4303900" y="266725"/>
            <a:ext cx="4617720" cy="3931920"/>
          </a:xfrm>
          <a:prstGeom prst="rect">
            <a:avLst/>
          </a:prstGeom>
          <a:noFill/>
          <a:ln w="9525">
            <a:noFill/>
            <a:miter lim="800000"/>
            <a:headEnd/>
            <a:tailEnd/>
          </a:ln>
        </p:spPr>
      </p:pic>
      <p:sp>
        <p:nvSpPr>
          <p:cNvPr id="3" name="Текст 2"/>
          <p:cNvSpPr>
            <a:spLocks noGrp="1"/>
          </p:cNvSpPr>
          <p:nvPr>
            <p:ph type="body" sz="half" idx="2"/>
          </p:nvPr>
        </p:nvSpPr>
        <p:spPr>
          <a:xfrm>
            <a:off x="179512" y="188640"/>
            <a:ext cx="3888432" cy="6480720"/>
          </a:xfrm>
        </p:spPr>
        <p:txBody>
          <a:bodyPr>
            <a:noAutofit/>
          </a:bodyPr>
          <a:lstStyle/>
          <a:p>
            <a:r>
              <a:rPr lang="ru-RU" sz="1600" dirty="0"/>
              <a:t>Орел – хищная птица семейства ястребиных. Относится к числу крупных птиц. Длина тела взрослой птицы варьируется от 73 до 89 см, длинные крылья до 2,5 м в размахе, короткий хвост и сильные лапы. Массивный клюв и острые когти – главное оружие этого хищника.</a:t>
            </a:r>
          </a:p>
          <a:p>
            <a:r>
              <a:rPr lang="ru-RU" sz="1600" dirty="0"/>
              <a:t>Их можно встретить в лесах, тундрах, степях и даже пустынях. Гнезда они могут свить как на земле, так и на деревьях.</a:t>
            </a:r>
          </a:p>
          <a:p>
            <a:r>
              <a:rPr lang="ru-RU" sz="1600" dirty="0"/>
              <a:t>Превосходное зрение позволяет орлу заметить мышь, змею или ящерицу с большой высоты. Глазное яблоко велико и занимает в черепе много места, поэтому подвижность глаз не велика, но хорошо развитая шея компенсирует этот недостаток. Слухом орлы пользуются в большей степени для общения, чем для охоты. Чувство обоняния развито плохо.</a:t>
            </a:r>
          </a:p>
          <a:p>
            <a:r>
              <a:rPr lang="ru-RU" sz="1600" dirty="0"/>
              <a:t>Охотятся они как правило в одиночку. Орел может долго парить на большой высоте, высматривая добычу, или же сидеть на возвышенности и наблюдать за окрестностями в поисках еды. </a:t>
            </a:r>
          </a:p>
          <a:p>
            <a:r>
              <a:rPr lang="ru-RU" sz="1600" dirty="0"/>
              <a:t> </a:t>
            </a:r>
          </a:p>
          <a:p>
            <a:endParaRPr lang="ru-RU" sz="1400" dirty="0"/>
          </a:p>
        </p:txBody>
      </p:sp>
    </p:spTree>
  </p:cSld>
  <p:clrMapOvr>
    <a:masterClrMapping/>
  </p:clrMapOvr>
  <p:transition spd="slow">
    <p:wedge/>
    <p:sndAc>
      <p:stSnd>
        <p:snd r:embed="rId2" name="push.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3"/>
            <a:ext cx="3888432" cy="648072"/>
          </a:xfrm>
        </p:spPr>
        <p:txBody>
          <a:bodyPr>
            <a:normAutofit fontScale="90000"/>
          </a:bodyPr>
          <a:lstStyle/>
          <a:p>
            <a:r>
              <a:rPr lang="ru-RU" dirty="0"/>
              <a:t>                   </a:t>
            </a:r>
            <a:r>
              <a:rPr lang="ru-RU" sz="4400" dirty="0"/>
              <a:t> Лебедь</a:t>
            </a:r>
          </a:p>
        </p:txBody>
      </p:sp>
      <p:pic>
        <p:nvPicPr>
          <p:cNvPr id="5" name="Рисунок 4" descr="http://astrooracle.ru/pages/znakiisimvoli/l/lebed.jpg"/>
          <p:cNvPicPr>
            <a:picLocks noGrp="1"/>
          </p:cNvPicPr>
          <p:nvPr>
            <p:ph type="pic" idx="1"/>
          </p:nvPr>
        </p:nvPicPr>
        <p:blipFill>
          <a:blip r:embed="rId3" cstate="email"/>
          <a:srcRect/>
          <a:stretch>
            <a:fillRect/>
          </a:stretch>
        </p:blipFill>
        <p:spPr bwMode="auto">
          <a:xfrm rot="420000">
            <a:off x="4303900" y="266725"/>
            <a:ext cx="4617720" cy="3931920"/>
          </a:xfrm>
          <a:prstGeom prst="rect">
            <a:avLst/>
          </a:prstGeom>
          <a:noFill/>
          <a:ln w="9525">
            <a:noFill/>
            <a:miter lim="800000"/>
            <a:headEnd/>
            <a:tailEnd/>
          </a:ln>
        </p:spPr>
      </p:pic>
      <p:sp>
        <p:nvSpPr>
          <p:cNvPr id="3" name="Текст 2"/>
          <p:cNvSpPr>
            <a:spLocks noGrp="1"/>
          </p:cNvSpPr>
          <p:nvPr>
            <p:ph type="body" sz="half" idx="2"/>
          </p:nvPr>
        </p:nvSpPr>
        <p:spPr>
          <a:xfrm>
            <a:off x="0" y="764704"/>
            <a:ext cx="4139952" cy="5976664"/>
          </a:xfrm>
        </p:spPr>
        <p:txBody>
          <a:bodyPr>
            <a:normAutofit lnSpcReduction="10000"/>
          </a:bodyPr>
          <a:lstStyle/>
          <a:p>
            <a:r>
              <a:rPr lang="ru-RU" b="1" dirty="0"/>
              <a:t>Лебедь</a:t>
            </a:r>
            <a:r>
              <a:rPr lang="ru-RU" dirty="0"/>
              <a:t> - величавая и грациозная птица. Стая летящих лебедей - это редкое по красоте зрелище. Люди издавна почитали этих птиц как символ чистоты и благородства. В Англии ещё шестьсот с лишним лет назад лебедь-шипун был объявлен королевской птицей. </a:t>
            </a:r>
          </a:p>
          <a:p>
            <a:r>
              <a:rPr lang="ru-RU" dirty="0"/>
              <a:t>Лебеди летают со скоростью 60-80 км/час. Бывали случаи, когда самолеты сталкивались с лебедями и вынуждены были совершать посадку из-за повреждений. Лебеди очень агрессивные и задиристые птицы. Они не терпят на своей территории никого, кроме своего партнера и птенцов. На всех остальных лебедь набрасывается, как на заклятых врагов. Именно поэтому на одном пруду всегда живёт только одна пара. Так они живут всю жизнь в течение 30-40 лет, если их никто не потревожит.</a:t>
            </a:r>
          </a:p>
          <a:p>
            <a:r>
              <a:rPr lang="ru-RU" dirty="0"/>
              <a:t>В древности лебедям приписывали голос необыкновенной красоты. По поверью, они в час смерти поют чудесную песню, полную тоски и отчаянья. Но, к сожалению, лебеди не поют. Они шипят, трубят, а когда ухаживают за птенцами, лают по-собачьи. Кроме белых лебедей, существуют ещё чёрные лебеди в Австралии и черношейные в Южной Америке.</a:t>
            </a:r>
          </a:p>
          <a:p>
            <a:r>
              <a:rPr lang="ru-RU" dirty="0"/>
              <a:t>Однако красота этих птиц не мешала людям нещадно их истреблять. В основном это делали ради их мяса, до недавнего времени считавшегося деликатесом, а также ради шкурок с белым оперением.</a:t>
            </a:r>
          </a:p>
          <a:p>
            <a:r>
              <a:rPr lang="ru-RU" dirty="0"/>
              <a:t> </a:t>
            </a:r>
          </a:p>
          <a:p>
            <a:endParaRPr lang="ru-RU" dirty="0"/>
          </a:p>
        </p:txBody>
      </p:sp>
    </p:spTree>
  </p:cSld>
  <p:clrMapOvr>
    <a:masterClrMapping/>
  </p:clrMapOvr>
  <p:transition spd="slow">
    <p:wheel spokes="8"/>
    <p:sndAc>
      <p:stSnd>
        <p:snd r:embed="rId2" name="chimes.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
            <a:ext cx="3602360" cy="836712"/>
          </a:xfrm>
        </p:spPr>
        <p:txBody>
          <a:bodyPr>
            <a:normAutofit/>
          </a:bodyPr>
          <a:lstStyle/>
          <a:p>
            <a:r>
              <a:rPr lang="ru-RU" sz="4000" dirty="0"/>
              <a:t> Ласточка </a:t>
            </a:r>
          </a:p>
        </p:txBody>
      </p:sp>
      <p:pic>
        <p:nvPicPr>
          <p:cNvPr id="5" name="Рисунок 4" descr="http://birds.kz/photos/0005/001/00050005402.jpg"/>
          <p:cNvPicPr>
            <a:picLocks noGrp="1"/>
          </p:cNvPicPr>
          <p:nvPr>
            <p:ph type="pic" idx="1"/>
          </p:nvPr>
        </p:nvPicPr>
        <p:blipFill>
          <a:blip r:embed="rId3" cstate="email"/>
          <a:srcRect/>
          <a:stretch>
            <a:fillRect/>
          </a:stretch>
        </p:blipFill>
        <p:spPr bwMode="auto">
          <a:xfrm rot="420000">
            <a:off x="4153138" y="257504"/>
            <a:ext cx="4761651" cy="4052813"/>
          </a:xfrm>
          <a:prstGeom prst="rect">
            <a:avLst/>
          </a:prstGeom>
          <a:solidFill>
            <a:srgbClr val="FFFF00"/>
          </a:solidFill>
          <a:ln w="9525">
            <a:noFill/>
            <a:miter lim="800000"/>
            <a:headEnd/>
            <a:tailEnd/>
          </a:ln>
        </p:spPr>
      </p:pic>
      <p:sp>
        <p:nvSpPr>
          <p:cNvPr id="3" name="Текст 2"/>
          <p:cNvSpPr>
            <a:spLocks noGrp="1"/>
          </p:cNvSpPr>
          <p:nvPr>
            <p:ph type="body" sz="half" idx="2"/>
          </p:nvPr>
        </p:nvSpPr>
        <p:spPr>
          <a:xfrm>
            <a:off x="251520" y="764704"/>
            <a:ext cx="3816424" cy="5832648"/>
          </a:xfrm>
        </p:spPr>
        <p:txBody>
          <a:bodyPr>
            <a:normAutofit lnSpcReduction="10000"/>
          </a:bodyPr>
          <a:lstStyle/>
          <a:p>
            <a:r>
              <a:rPr lang="ru-RU" sz="1600" dirty="0"/>
              <a:t>Ласточки – птицы мелкие, всего 10–60 г весом. Длина тела от 9 до 23 см. Изящное тельце с узкими длинными крыльями и такой же длинный хвост в виде вилочки на конце – вот отличительные признаки этой птицы.</a:t>
            </a:r>
          </a:p>
          <a:p>
            <a:r>
              <a:rPr lang="ru-RU" sz="1600" dirty="0"/>
              <a:t>Цвет оперения у самцов и самок примерно одинаков – у большинства видов спинка с синим отливом, брюшко красно-коричневое. По другим частям тела могут встречаться пятна красных оттенков.</a:t>
            </a:r>
          </a:p>
          <a:p>
            <a:r>
              <a:rPr lang="ru-RU" sz="1600" dirty="0"/>
              <a:t>В жарких странах, где пища в виде насекомых имеется круглый год, ласточки живут на одном и том же месте. Северные ласточки – птицы перелетные.</a:t>
            </a:r>
          </a:p>
          <a:p>
            <a:r>
              <a:rPr lang="ru-RU" sz="1600" dirty="0"/>
              <a:t>Возвращаясь в родные места весной, они начинают сооружать гнезда на береговых обрывах, скалах, под крышами домов, очень редко на деревьях.</a:t>
            </a:r>
          </a:p>
          <a:p>
            <a:r>
              <a:rPr lang="ru-RU" sz="1600" dirty="0"/>
              <a:t> </a:t>
            </a:r>
          </a:p>
          <a:p>
            <a:endParaRPr lang="ru-RU" dirty="0"/>
          </a:p>
        </p:txBody>
      </p:sp>
    </p:spTree>
  </p:cSld>
  <p:clrMapOvr>
    <a:masterClrMapping/>
  </p:clrMapOvr>
  <p:transition spd="slow">
    <p:zoom dir="in"/>
    <p:sndAc>
      <p:stSnd>
        <p:snd r:embed="rId2" name="chimes.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1"/>
            <a:ext cx="4032448" cy="792087"/>
          </a:xfrm>
        </p:spPr>
        <p:txBody>
          <a:bodyPr/>
          <a:lstStyle/>
          <a:p>
            <a:r>
              <a:rPr lang="ru-RU" dirty="0"/>
              <a:t>               </a:t>
            </a:r>
            <a:r>
              <a:rPr lang="ru-RU" sz="4000" dirty="0"/>
              <a:t>Журавль</a:t>
            </a:r>
          </a:p>
        </p:txBody>
      </p:sp>
      <p:pic>
        <p:nvPicPr>
          <p:cNvPr id="5" name="Рисунок 4" descr="http://3.bp.blogspot.com/-wQcF7ugMMN4/UE1_toNCcEI/AAAAAAAAQAQ/Brez8r_5c4w/s1600/Crane3.jpg"/>
          <p:cNvPicPr>
            <a:picLocks noGrp="1"/>
          </p:cNvPicPr>
          <p:nvPr>
            <p:ph type="pic" idx="1"/>
          </p:nvPr>
        </p:nvPicPr>
        <p:blipFill>
          <a:blip r:embed="rId3" cstate="email"/>
          <a:srcRect/>
          <a:stretch>
            <a:fillRect/>
          </a:stretch>
        </p:blipFill>
        <p:spPr bwMode="auto">
          <a:xfrm rot="420000">
            <a:off x="4303900" y="266724"/>
            <a:ext cx="4617720" cy="3931920"/>
          </a:xfrm>
          <a:prstGeom prst="rect">
            <a:avLst/>
          </a:prstGeom>
          <a:noFill/>
          <a:ln w="9525">
            <a:noFill/>
            <a:miter lim="800000"/>
            <a:headEnd/>
            <a:tailEnd/>
          </a:ln>
        </p:spPr>
      </p:pic>
      <p:sp>
        <p:nvSpPr>
          <p:cNvPr id="3" name="Текст 2"/>
          <p:cNvSpPr>
            <a:spLocks noGrp="1"/>
          </p:cNvSpPr>
          <p:nvPr>
            <p:ph type="body" sz="half" idx="2"/>
          </p:nvPr>
        </p:nvSpPr>
        <p:spPr>
          <a:xfrm>
            <a:off x="179512" y="980728"/>
            <a:ext cx="4104456" cy="5877272"/>
          </a:xfrm>
        </p:spPr>
        <p:txBody>
          <a:bodyPr>
            <a:normAutofit fontScale="92500" lnSpcReduction="10000"/>
          </a:bodyPr>
          <a:lstStyle/>
          <a:p>
            <a:r>
              <a:rPr lang="ru-RU" sz="1600" dirty="0"/>
              <a:t>Журавли — семейство птиц отряда журавлевых. Их можно описать, как крупных, длинноногих и длинношеих птиц, высота которых составляет от одного до полутора метров, а весить они могут до 10 кг. </a:t>
            </a:r>
            <a:r>
              <a:rPr lang="en-US" sz="1600" dirty="0" err="1"/>
              <a:t>Самые</a:t>
            </a:r>
            <a:r>
              <a:rPr lang="en-US" sz="1600" dirty="0"/>
              <a:t> </a:t>
            </a:r>
            <a:r>
              <a:rPr lang="en-US" sz="1600" dirty="0" err="1"/>
              <a:t>маленькие</a:t>
            </a:r>
            <a:r>
              <a:rPr lang="en-US" sz="1600" dirty="0"/>
              <a:t> </a:t>
            </a:r>
            <a:r>
              <a:rPr lang="en-US" sz="1600" dirty="0" err="1"/>
              <a:t>журавли</a:t>
            </a:r>
            <a:r>
              <a:rPr lang="en-US" sz="1600" dirty="0"/>
              <a:t> — </a:t>
            </a:r>
            <a:r>
              <a:rPr lang="en-US" sz="1600" dirty="0" err="1"/>
              <a:t>это</a:t>
            </a:r>
            <a:r>
              <a:rPr lang="en-US" sz="1600" dirty="0"/>
              <a:t> </a:t>
            </a:r>
            <a:r>
              <a:rPr lang="en-US" sz="1600" dirty="0" err="1"/>
              <a:t>красавки</a:t>
            </a:r>
            <a:r>
              <a:rPr lang="en-US" sz="1600" dirty="0"/>
              <a:t>, а </a:t>
            </a:r>
            <a:r>
              <a:rPr lang="en-US" sz="1600" dirty="0" err="1"/>
              <a:t>самые</a:t>
            </a:r>
            <a:r>
              <a:rPr lang="en-US" sz="1600" dirty="0"/>
              <a:t> </a:t>
            </a:r>
            <a:r>
              <a:rPr lang="en-US" sz="1600" dirty="0" err="1"/>
              <a:t>крупные</a:t>
            </a:r>
            <a:r>
              <a:rPr lang="en-US" sz="1600" dirty="0"/>
              <a:t> — </a:t>
            </a:r>
            <a:r>
              <a:rPr lang="en-US" sz="1600" dirty="0" err="1"/>
              <a:t>австралийские</a:t>
            </a:r>
            <a:r>
              <a:rPr lang="en-US" sz="1600" dirty="0"/>
              <a:t>.</a:t>
            </a:r>
            <a:endParaRPr lang="ru-RU" sz="1600" dirty="0"/>
          </a:p>
          <a:p>
            <a:r>
              <a:rPr lang="ru-RU" sz="1600" dirty="0"/>
              <a:t>Высота австралийского журавлика, обитающего в Индии, может достигать 175 см, поэтому его считают самой высокой из всех летающих птиц в мире. Самые тяжелые из семейства – это японские журавли, вес которых, в осенний сезон достигает 11 кг.</a:t>
            </a:r>
          </a:p>
          <a:p>
            <a:r>
              <a:rPr lang="ru-RU" sz="1600" dirty="0"/>
              <a:t>Венценосного журавлика можно легко отличить от других видов благодаря большой роскошной короне из желтых перьев, которая и дала ему подобное название. Эти птицы, в отличие от других из семейства журавлевых, не могут сидеть на деревьях и строить там свои гнезда.</a:t>
            </a:r>
          </a:p>
          <a:p>
            <a:r>
              <a:rPr lang="ru-RU" sz="1600" dirty="0"/>
              <a:t>Степного журавля-красавку считают самый маленьким из семейства журавлевых; японского — самым тяжелым из птиц этого рода (вес некоторых особей достигает 15 кг); индийских – самыми высокими (рост до 180 см).</a:t>
            </a:r>
          </a:p>
          <a:p>
            <a:endParaRPr lang="ru-RU" dirty="0"/>
          </a:p>
        </p:txBody>
      </p:sp>
    </p:spTree>
  </p:cSld>
  <p:clrMapOvr>
    <a:masterClrMapping/>
  </p:clrMapOvr>
  <p:transition spd="slow">
    <p:pull dir="d"/>
    <p:sndAc>
      <p:stSnd>
        <p:snd r:embed="rId2" name="chimes.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88641"/>
            <a:ext cx="5328592" cy="576063"/>
          </a:xfrm>
        </p:spPr>
        <p:txBody>
          <a:bodyPr>
            <a:noAutofit/>
          </a:bodyPr>
          <a:lstStyle/>
          <a:p>
            <a:r>
              <a:rPr lang="ru-RU" sz="4000" dirty="0"/>
              <a:t> Галка обыкновенная</a:t>
            </a:r>
          </a:p>
        </p:txBody>
      </p:sp>
      <p:pic>
        <p:nvPicPr>
          <p:cNvPr id="5" name="Рисунок 4" descr="http://www.alicosar.com/wp-content/uploads/2013/05/Y-KAPAK.jpg"/>
          <p:cNvPicPr>
            <a:picLocks noGrp="1"/>
          </p:cNvPicPr>
          <p:nvPr>
            <p:ph type="pic" idx="1"/>
          </p:nvPr>
        </p:nvPicPr>
        <p:blipFill>
          <a:blip r:embed="rId3" cstate="email"/>
          <a:srcRect/>
          <a:stretch>
            <a:fillRect/>
          </a:stretch>
        </p:blipFill>
        <p:spPr bwMode="auto">
          <a:xfrm rot="420000">
            <a:off x="4744236" y="243309"/>
            <a:ext cx="4204596" cy="3460085"/>
          </a:xfrm>
          <a:prstGeom prst="rect">
            <a:avLst/>
          </a:prstGeom>
          <a:noFill/>
          <a:ln w="9525">
            <a:noFill/>
            <a:miter lim="800000"/>
            <a:headEnd/>
            <a:tailEnd/>
          </a:ln>
        </p:spPr>
      </p:pic>
      <p:sp>
        <p:nvSpPr>
          <p:cNvPr id="3" name="Текст 2"/>
          <p:cNvSpPr>
            <a:spLocks noGrp="1"/>
          </p:cNvSpPr>
          <p:nvPr>
            <p:ph type="body" sz="half" idx="2"/>
          </p:nvPr>
        </p:nvSpPr>
        <p:spPr>
          <a:xfrm>
            <a:off x="179512" y="764704"/>
            <a:ext cx="4320480" cy="5832648"/>
          </a:xfrm>
        </p:spPr>
        <p:txBody>
          <a:bodyPr>
            <a:normAutofit lnSpcReduction="10000"/>
          </a:bodyPr>
          <a:lstStyle/>
          <a:p>
            <a:r>
              <a:rPr lang="ru-RU" sz="1600" dirty="0"/>
              <a:t>Галка — птица, которая формирует отдельный род семейства </a:t>
            </a:r>
            <a:r>
              <a:rPr lang="ru-RU" sz="1600" dirty="0" err="1"/>
              <a:t>врановые</a:t>
            </a:r>
            <a:r>
              <a:rPr lang="ru-RU" sz="1600" dirty="0"/>
              <a:t>.</a:t>
            </a:r>
          </a:p>
          <a:p>
            <a:r>
              <a:rPr lang="ru-RU" sz="1600" dirty="0"/>
              <a:t>Численность галок составляет около 15 — 18 миллионов особей. В качестве среды обитания галки предпочитают скалистые участки и редколесье. Эти пернатые обитают и по соседству с людьми, в городских парках и рощах. </a:t>
            </a:r>
          </a:p>
          <a:p>
            <a:r>
              <a:rPr lang="ru-RU" sz="1600" dirty="0"/>
              <a:t>По размерам галка схожа с голубем. Длина тела вместе с хвостом у галок составляет 33-38 сантиметров.</a:t>
            </a:r>
          </a:p>
          <a:p>
            <a:r>
              <a:rPr lang="ru-RU" sz="1600" dirty="0"/>
              <a:t>Весят птицы в пределах 140 — 260 грамм. Самки немного меньше самцов. Внешние различия между полами отсутствуют. </a:t>
            </a:r>
          </a:p>
          <a:p>
            <a:r>
              <a:rPr lang="ru-RU" sz="1600" dirty="0"/>
              <a:t>Галки имеют плотное и крепкое тело. Клюв небольшой, но сильный. Перья черного цвета. На солнце перья на спине отливают серебром, а на крыльях и хвосте – синевой. Нижняя часть тела имеет темно-серый окрас. Задняя часть головы серая, а шея имеет пепельный оттенок. Радужка глаз у взрослых птиц белая, но у некоторых галок глаза могут быть </a:t>
            </a:r>
            <a:r>
              <a:rPr lang="ru-RU" sz="1600" dirty="0" err="1"/>
              <a:t>голубыми</a:t>
            </a:r>
            <a:r>
              <a:rPr lang="ru-RU" sz="1600" dirty="0"/>
              <a:t> и даже зелеными.</a:t>
            </a:r>
          </a:p>
          <a:p>
            <a:r>
              <a:rPr lang="ru-RU" dirty="0"/>
              <a:t> </a:t>
            </a:r>
          </a:p>
          <a:p>
            <a:endParaRPr lang="ru-RU" dirty="0"/>
          </a:p>
        </p:txBody>
      </p:sp>
    </p:spTree>
  </p:cSld>
  <p:clrMapOvr>
    <a:masterClrMapping/>
  </p:clrMapOvr>
  <p:transition spd="slow">
    <p:pull dir="ld"/>
    <p:sndAc>
      <p:stSnd>
        <p:snd r:embed="rId2" name="chimes.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39"/>
            <a:ext cx="3960440" cy="720081"/>
          </a:xfrm>
        </p:spPr>
        <p:txBody>
          <a:bodyPr>
            <a:normAutofit fontScale="90000"/>
          </a:bodyPr>
          <a:lstStyle/>
          <a:p>
            <a:r>
              <a:rPr lang="ru-RU" sz="4000" dirty="0"/>
              <a:t>             Цапля</a:t>
            </a:r>
            <a:br>
              <a:rPr lang="ru-RU" dirty="0"/>
            </a:br>
            <a:endParaRPr lang="ru-RU" dirty="0"/>
          </a:p>
        </p:txBody>
      </p:sp>
      <p:pic>
        <p:nvPicPr>
          <p:cNvPr id="5" name="Рисунок 4" descr="http://www.public-domain-image.com/free-images/fauna-animals/birds/egret-bird-pictures/great-egret/great-egret-catches-fish.jpg"/>
          <p:cNvPicPr>
            <a:picLocks noGrp="1"/>
          </p:cNvPicPr>
          <p:nvPr>
            <p:ph type="pic" idx="1"/>
          </p:nvPr>
        </p:nvPicPr>
        <p:blipFill>
          <a:blip r:embed="rId3" cstate="email"/>
          <a:srcRect/>
          <a:stretch>
            <a:fillRect/>
          </a:stretch>
        </p:blipFill>
        <p:spPr bwMode="auto">
          <a:xfrm rot="420000">
            <a:off x="4303900" y="266726"/>
            <a:ext cx="4617720" cy="3931920"/>
          </a:xfrm>
          <a:prstGeom prst="rect">
            <a:avLst/>
          </a:prstGeom>
          <a:noFill/>
          <a:ln w="9525">
            <a:noFill/>
            <a:miter lim="800000"/>
            <a:headEnd/>
            <a:tailEnd/>
          </a:ln>
        </p:spPr>
      </p:pic>
      <p:sp>
        <p:nvSpPr>
          <p:cNvPr id="3" name="Текст 2"/>
          <p:cNvSpPr>
            <a:spLocks noGrp="1"/>
          </p:cNvSpPr>
          <p:nvPr>
            <p:ph type="body" sz="half" idx="2"/>
          </p:nvPr>
        </p:nvSpPr>
        <p:spPr>
          <a:xfrm>
            <a:off x="179512" y="548680"/>
            <a:ext cx="3816424" cy="6192688"/>
          </a:xfrm>
        </p:spPr>
        <p:txBody>
          <a:bodyPr>
            <a:normAutofit lnSpcReduction="10000"/>
          </a:bodyPr>
          <a:lstStyle/>
          <a:p>
            <a:r>
              <a:rPr lang="ru-RU" sz="1400" dirty="0"/>
              <a:t>Цапли – это группа голенастых птиц, который ведут околоводный образ жизни. Цапли – это птицы, которые относятся к отряду </a:t>
            </a:r>
            <a:r>
              <a:rPr lang="ru-RU" sz="1400" dirty="0" err="1"/>
              <a:t>аистообразных</a:t>
            </a:r>
            <a:r>
              <a:rPr lang="ru-RU" sz="1400" dirty="0"/>
              <a:t>.</a:t>
            </a:r>
          </a:p>
          <a:p>
            <a:r>
              <a:rPr lang="ru-RU" sz="1400" dirty="0"/>
              <a:t>Всего в природе их насчитывается более шестидесяти видов. Цапли могут быть разных размеров, в основном, это зависит от вида птицы.</a:t>
            </a:r>
          </a:p>
          <a:p>
            <a:r>
              <a:rPr lang="ru-RU" sz="1400" dirty="0"/>
              <a:t>Цапля — это очень узнаваемое существо и перепутать ее с другой птицей практически невозможно. Отличительными особенностями цапель можно считать: длинные и худощавые ноги, длинный клюв, который выделяется своей прямотой, острый, но короткий хвост, длинная шея. Если цапля находится в спокойном состоянии, то она держит шею в </a:t>
            </a:r>
            <a:r>
              <a:rPr lang="ru-RU" sz="1400" dirty="0" err="1"/>
              <a:t>полусложенном</a:t>
            </a:r>
            <a:r>
              <a:rPr lang="ru-RU" sz="1400" dirty="0"/>
              <a:t> положении, и лишь во время охоты шея выпрямляется. Но если приглядеться, то можно обнаружить, что изгиб шеи у цапель некрасивый и создаётся такое ощущение, будто она сломана.</a:t>
            </a:r>
          </a:p>
          <a:p>
            <a:r>
              <a:rPr lang="ru-RU" sz="1400" dirty="0"/>
              <a:t>На ощупь цапля гладкая, зачастую, на голове есть небольшой хохолок. Практически всегда птицы имеют однотонную расцветку, например: рыжую, белую, черную, серую. Но известны и такие виды, которые имеют двухцветную окраску, это чаще всего, сочетание белого и черного, наряду с желтым клювом и темными лапами.</a:t>
            </a:r>
          </a:p>
          <a:p>
            <a:endParaRPr lang="ru-RU" dirty="0"/>
          </a:p>
        </p:txBody>
      </p:sp>
    </p:spTree>
  </p:cSld>
  <p:clrMapOvr>
    <a:masterClrMapping/>
  </p:clrMapOvr>
  <p:transition spd="slow" advTm="20000">
    <p:pull dir="ru"/>
    <p:sndAc>
      <p:stSnd>
        <p:snd r:embed="rId2" name="chimes.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88641"/>
            <a:ext cx="3386336" cy="720080"/>
          </a:xfrm>
        </p:spPr>
        <p:txBody>
          <a:bodyPr>
            <a:normAutofit/>
          </a:bodyPr>
          <a:lstStyle/>
          <a:p>
            <a:r>
              <a:rPr lang="ru-RU" dirty="0"/>
              <a:t>          </a:t>
            </a:r>
            <a:r>
              <a:rPr lang="ru-RU" sz="4000" dirty="0"/>
              <a:t>синица</a:t>
            </a:r>
          </a:p>
        </p:txBody>
      </p:sp>
      <p:pic>
        <p:nvPicPr>
          <p:cNvPr id="5" name="Рисунок 4" descr="http://113.r.photoshare.ru/01133/00ad059e5e8550de8a776a0ead7900f80776be50.jpg"/>
          <p:cNvPicPr>
            <a:picLocks noGrp="1"/>
          </p:cNvPicPr>
          <p:nvPr>
            <p:ph type="pic" idx="1"/>
          </p:nvPr>
        </p:nvPicPr>
        <p:blipFill>
          <a:blip r:embed="rId3" cstate="email"/>
          <a:srcRect/>
          <a:stretch>
            <a:fillRect/>
          </a:stretch>
        </p:blipFill>
        <p:spPr bwMode="auto">
          <a:xfrm rot="420000">
            <a:off x="4303900" y="383357"/>
            <a:ext cx="4617720" cy="3931920"/>
          </a:xfrm>
          <a:prstGeom prst="rect">
            <a:avLst/>
          </a:prstGeom>
          <a:noFill/>
          <a:ln w="9525">
            <a:noFill/>
            <a:miter lim="800000"/>
            <a:headEnd/>
            <a:tailEnd/>
          </a:ln>
        </p:spPr>
      </p:pic>
      <p:sp>
        <p:nvSpPr>
          <p:cNvPr id="3" name="Текст 2"/>
          <p:cNvSpPr>
            <a:spLocks noGrp="1"/>
          </p:cNvSpPr>
          <p:nvPr>
            <p:ph type="body" sz="half" idx="2"/>
          </p:nvPr>
        </p:nvSpPr>
        <p:spPr>
          <a:xfrm>
            <a:off x="107504" y="1052736"/>
            <a:ext cx="3960440" cy="5544617"/>
          </a:xfrm>
        </p:spPr>
        <p:txBody>
          <a:bodyPr>
            <a:normAutofit/>
          </a:bodyPr>
          <a:lstStyle/>
          <a:p>
            <a:r>
              <a:rPr lang="ru-RU" dirty="0"/>
              <a:t>Синицы относятся к семейству синицевых и представляют собой мелких лесных птиц с коротким острым клювом и контрастной окраской головы, иногда с хохолком.</a:t>
            </a:r>
            <a:br>
              <a:rPr lang="ru-RU" dirty="0"/>
            </a:br>
            <a:r>
              <a:rPr lang="ru-RU" dirty="0"/>
              <a:t>      Птицы имеют мелкие размеры, и их вес составляет от десяти до двадцати граммов. Синицы встречаются в Африке и северном полушарии.</a:t>
            </a:r>
            <a:r>
              <a:rPr lang="en-US" dirty="0"/>
              <a:t> </a:t>
            </a:r>
            <a:br>
              <a:rPr lang="ru-RU" dirty="0"/>
            </a:br>
            <a:r>
              <a:rPr lang="ru-RU" dirty="0"/>
              <a:t>      Гнездятся синицевые птицы преимущественно в дуплах. Кладка обычно состоит из десяти - четырнадцати яиц. Яйца окрашены в белый цвет с красноватым крапом. </a:t>
            </a:r>
          </a:p>
          <a:p>
            <a:r>
              <a:rPr lang="ru-RU" dirty="0"/>
              <a:t> Синицы прекрасно адаптируются к разным природным условиям. Многие виды птиц обитают в поселках, парках и садах. Они часто посещают кормушки, устраиваемые людьми.</a:t>
            </a:r>
            <a:r>
              <a:rPr lang="en-US" dirty="0"/>
              <a:t> </a:t>
            </a:r>
            <a:br>
              <a:rPr lang="ru-RU" dirty="0"/>
            </a:br>
            <a:r>
              <a:rPr lang="ru-RU" dirty="0"/>
              <a:t>       В природных условиях синицевые птицы кормятся насекомыми и растительными кормами. В холодные, морозные ночи укрываются в дуплах или других укрытиях.</a:t>
            </a:r>
            <a:br>
              <a:rPr lang="ru-RU" dirty="0"/>
            </a:br>
            <a:r>
              <a:rPr lang="ru-RU" dirty="0"/>
              <a:t>В России обитает десять видов синиц: большая синица, хохлатая синица, восточная синица, белая лазоревка, обыкновенная лазоревка, черноголовая гаичка, </a:t>
            </a:r>
            <a:r>
              <a:rPr lang="ru-RU" dirty="0" err="1"/>
              <a:t>буроголовая</a:t>
            </a:r>
            <a:r>
              <a:rPr lang="ru-RU" dirty="0"/>
              <a:t> гаичка, </a:t>
            </a:r>
            <a:r>
              <a:rPr lang="ru-RU" dirty="0" err="1"/>
              <a:t>сероголовая</a:t>
            </a:r>
            <a:r>
              <a:rPr lang="ru-RU" dirty="0"/>
              <a:t> гаичка, </a:t>
            </a:r>
            <a:r>
              <a:rPr lang="ru-RU" dirty="0" err="1"/>
              <a:t>московка</a:t>
            </a:r>
            <a:r>
              <a:rPr lang="ru-RU" dirty="0"/>
              <a:t> и </a:t>
            </a:r>
            <a:r>
              <a:rPr lang="ru-RU" dirty="0" err="1"/>
              <a:t>тиссовая</a:t>
            </a:r>
            <a:r>
              <a:rPr lang="ru-RU" dirty="0"/>
              <a:t> синица.</a:t>
            </a:r>
          </a:p>
          <a:p>
            <a:endParaRPr lang="ru-RU" dirty="0"/>
          </a:p>
        </p:txBody>
      </p:sp>
    </p:spTree>
  </p:cSld>
  <p:clrMapOvr>
    <a:masterClrMapping/>
  </p:clrMapOvr>
  <p:transition spd="slow">
    <p:wipe dir="d"/>
    <p:sndAc>
      <p:stSnd>
        <p:snd r:embed="rId2" name="chimes.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3968" y="4437112"/>
            <a:ext cx="4860032" cy="1224136"/>
          </a:xfrm>
        </p:spPr>
        <p:txBody>
          <a:bodyPr>
            <a:normAutofit fontScale="90000"/>
          </a:bodyPr>
          <a:lstStyle/>
          <a:p>
            <a:r>
              <a:rPr lang="ru-RU" dirty="0"/>
              <a:t> </a:t>
            </a:r>
            <a:r>
              <a:rPr lang="ru-RU" sz="4000" dirty="0"/>
              <a:t>Большой  пёстрый   дятел       </a:t>
            </a:r>
          </a:p>
        </p:txBody>
      </p:sp>
      <p:pic>
        <p:nvPicPr>
          <p:cNvPr id="5" name="Рисунок 4" descr="http://club.foto.ru/gallery/images/photo/2007/02/18/795581.jpg"/>
          <p:cNvPicPr>
            <a:picLocks noGrp="1"/>
          </p:cNvPicPr>
          <p:nvPr>
            <p:ph type="pic" idx="1"/>
          </p:nvPr>
        </p:nvPicPr>
        <p:blipFill>
          <a:blip r:embed="rId3" cstate="email"/>
          <a:srcRect/>
          <a:stretch>
            <a:fillRect/>
          </a:stretch>
        </p:blipFill>
        <p:spPr bwMode="auto">
          <a:xfrm rot="420000">
            <a:off x="4303900" y="266726"/>
            <a:ext cx="4617720" cy="3931920"/>
          </a:xfrm>
          <a:prstGeom prst="rect">
            <a:avLst/>
          </a:prstGeom>
          <a:noFill/>
          <a:ln w="9525">
            <a:noFill/>
            <a:miter lim="800000"/>
            <a:headEnd/>
            <a:tailEnd/>
          </a:ln>
        </p:spPr>
      </p:pic>
      <p:sp>
        <p:nvSpPr>
          <p:cNvPr id="3" name="Текст 2"/>
          <p:cNvSpPr>
            <a:spLocks noGrp="1"/>
          </p:cNvSpPr>
          <p:nvPr>
            <p:ph type="body" sz="half" idx="2"/>
          </p:nvPr>
        </p:nvSpPr>
        <p:spPr>
          <a:xfrm>
            <a:off x="107504" y="188640"/>
            <a:ext cx="3960440" cy="5400600"/>
          </a:xfrm>
        </p:spPr>
        <p:txBody>
          <a:bodyPr/>
          <a:lstStyle/>
          <a:p>
            <a:r>
              <a:rPr lang="ru-RU" dirty="0"/>
              <a:t> В природе насчитывается около 20 видов дятлов. Живут в лесной зоне Северной Америки, севере Африки и Евразии. Они бывают мелкого и среднего размера, строение у всех примерно одинаковое. Самый распространенный и известный вид – это большой пестрый дятел. Птица довольно крупная. Туловище длиной до 27 см, а размах крыльев – до 50. Вес небольшой, около 100 г.</a:t>
            </a:r>
          </a:p>
          <a:p>
            <a:r>
              <a:rPr lang="ru-RU" dirty="0"/>
              <a:t>Свое название получил из-за пестрой окраски перьев. Буро-белые, белые, серые, черные с синим или зеленоватым отливом – это основные цвета. Бывают на теле и все оттенки коричневого цвета. Нарядность дятлу придают ярко-красные или </a:t>
            </a:r>
            <a:r>
              <a:rPr lang="ru-RU" dirty="0" err="1"/>
              <a:t>розовые</a:t>
            </a:r>
            <a:r>
              <a:rPr lang="ru-RU" dirty="0"/>
              <a:t> пятна на затылке у самца и как шапочка, венчающие темя.</a:t>
            </a:r>
          </a:p>
          <a:p>
            <a:r>
              <a:rPr lang="ru-RU" dirty="0"/>
              <a:t>Такие же красные пятна есть в подхвостье. Вообще у разных видов дятлов расположение полос и пятен черного и белого цвета образует своеобразный ритмический рисунок.</a:t>
            </a:r>
          </a:p>
          <a:p>
            <a:r>
              <a:rPr lang="ru-RU" dirty="0"/>
              <a:t>Дятел – птица всеядная. В теплое время года главной их пищей являются разнообразные насекомые. В больших количествах дятлы поедают вредных насекомых, портящих древесину, их личинки, любых гусениц, муравьев, изредка едят улиток, ракообразных.</a:t>
            </a:r>
          </a:p>
          <a:p>
            <a:endParaRPr lang="ru-RU" dirty="0"/>
          </a:p>
        </p:txBody>
      </p:sp>
    </p:spTree>
  </p:cSld>
  <p:clrMapOvr>
    <a:masterClrMapping/>
  </p:clrMapOvr>
  <p:transition spd="slow">
    <p:wedge/>
    <p:sndAc>
      <p:stSnd>
        <p:snd r:embed="rId2" name="chimes.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16633"/>
            <a:ext cx="3530352" cy="648071"/>
          </a:xfrm>
        </p:spPr>
        <p:txBody>
          <a:bodyPr>
            <a:normAutofit fontScale="90000"/>
          </a:bodyPr>
          <a:lstStyle/>
          <a:p>
            <a:r>
              <a:rPr lang="ru-RU" sz="4000" dirty="0"/>
              <a:t>       голубь</a:t>
            </a:r>
          </a:p>
        </p:txBody>
      </p:sp>
      <p:pic>
        <p:nvPicPr>
          <p:cNvPr id="5" name="Рисунок 4" descr="http://img.animal-photos.ru/birds/pigeon/pigeon25.jpg"/>
          <p:cNvPicPr>
            <a:picLocks noGrp="1"/>
          </p:cNvPicPr>
          <p:nvPr>
            <p:ph type="pic" idx="1"/>
          </p:nvPr>
        </p:nvPicPr>
        <p:blipFill>
          <a:blip r:embed="rId3" cstate="email"/>
          <a:srcRect/>
          <a:stretch>
            <a:fillRect/>
          </a:stretch>
        </p:blipFill>
        <p:spPr bwMode="auto">
          <a:xfrm rot="420000">
            <a:off x="4303900" y="266726"/>
            <a:ext cx="4617720" cy="3931920"/>
          </a:xfrm>
          <a:prstGeom prst="rect">
            <a:avLst/>
          </a:prstGeom>
          <a:ln>
            <a:headEnd/>
            <a:tailEnd/>
          </a:ln>
        </p:spPr>
        <p:style>
          <a:lnRef idx="0">
            <a:schemeClr val="accent1"/>
          </a:lnRef>
          <a:fillRef idx="3">
            <a:schemeClr val="accent1"/>
          </a:fillRef>
          <a:effectRef idx="3">
            <a:schemeClr val="accent1"/>
          </a:effectRef>
          <a:fontRef idx="minor">
            <a:schemeClr val="lt1"/>
          </a:fontRef>
        </p:style>
      </p:pic>
      <p:sp>
        <p:nvSpPr>
          <p:cNvPr id="3" name="Текст 2"/>
          <p:cNvSpPr>
            <a:spLocks noGrp="1"/>
          </p:cNvSpPr>
          <p:nvPr>
            <p:ph type="body" sz="half" idx="2"/>
          </p:nvPr>
        </p:nvSpPr>
        <p:spPr>
          <a:xfrm>
            <a:off x="251520" y="764704"/>
            <a:ext cx="3960440" cy="5976664"/>
          </a:xfrm>
        </p:spPr>
        <p:txBody>
          <a:bodyPr>
            <a:normAutofit/>
          </a:bodyPr>
          <a:lstStyle/>
          <a:p>
            <a:r>
              <a:rPr lang="ru-RU" dirty="0"/>
              <a:t> </a:t>
            </a:r>
            <a:r>
              <a:rPr lang="ru-RU" b="1" dirty="0"/>
              <a:t>Внешность</a:t>
            </a:r>
            <a:r>
              <a:rPr lang="ru-RU" dirty="0"/>
              <a:t> сизого голубя хорошо известна по домашним и одичавшим особям этого вида. Его легко отличить от других сородичей по белой пояснице и двум темным полосам, идущим поперек крыла. Масса тела от 240 до 360г. Телосложение плотное, голова небольшая, шея короткая, крылья обычно длинные и острые, хвост средней длины, закруглен. Ноги короткие четырехпалые, пальцы длинные, с короткими сильными когтями. Клюв небольшой, прямой, у основания тонкий, а к вершине несколько вздутый. Основание надклювья покрыто мягкой кожицей – </a:t>
            </a:r>
            <a:r>
              <a:rPr lang="ru-RU" dirty="0" err="1"/>
              <a:t>восковицей</a:t>
            </a:r>
            <a:r>
              <a:rPr lang="ru-RU" dirty="0"/>
              <a:t>. Оперение у голубей густое и плотное, разнообразной нередко яркой окраски. Самцы крупнее самок, по окраске они не различаются.</a:t>
            </a:r>
          </a:p>
          <a:p>
            <a:r>
              <a:rPr lang="ru-RU" b="1" dirty="0"/>
              <a:t>Голуби ведут строго дневной образ жизни</a:t>
            </a:r>
            <a:r>
              <a:rPr lang="ru-RU" dirty="0"/>
              <a:t>. Пищу обычно собирают на земле, в связи, с чем хорошо ходят. </a:t>
            </a:r>
            <a:r>
              <a:rPr lang="ru-RU" b="1" dirty="0"/>
              <a:t>Питаются</a:t>
            </a:r>
            <a:r>
              <a:rPr lang="ru-RU" dirty="0"/>
              <a:t> семенами различных растений, как диких, так и культурных, которые собирают на земле. Летают прекрасно: легко, быстро, могут делать резкие повороты. </a:t>
            </a:r>
          </a:p>
          <a:p>
            <a:r>
              <a:rPr lang="ru-RU" dirty="0"/>
              <a:t>Это - общественная птица, гнездится, как правило, колониями, за пищей и водой летают стаями, при этом летом и зимой в стае бывает до нескольких сотен птиц. Там, где эту птицу не преследуют, она становиться доверчивой, как, например </a:t>
            </a:r>
            <a:r>
              <a:rPr lang="ru-RU" dirty="0" err="1"/>
              <a:t>полудомашние</a:t>
            </a:r>
            <a:r>
              <a:rPr lang="ru-RU" dirty="0"/>
              <a:t> голуби, разгуливающие по улицам городов.</a:t>
            </a:r>
          </a:p>
        </p:txBody>
      </p:sp>
    </p:spTree>
  </p:cSld>
  <p:clrMapOvr>
    <a:masterClrMapping/>
  </p:clrMapOvr>
  <p:transition spd="slow">
    <p:pull/>
    <p:sndAc>
      <p:stSnd>
        <p:snd r:embed="rId2" name="chimes.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60648"/>
            <a:ext cx="3458344" cy="648072"/>
          </a:xfrm>
        </p:spPr>
        <p:txBody>
          <a:bodyPr>
            <a:normAutofit fontScale="90000"/>
          </a:bodyPr>
          <a:lstStyle/>
          <a:p>
            <a:r>
              <a:rPr lang="ru-RU" dirty="0"/>
              <a:t>             </a:t>
            </a:r>
            <a:r>
              <a:rPr lang="ru-RU" sz="4400" dirty="0"/>
              <a:t>Снегирь </a:t>
            </a:r>
            <a:r>
              <a:rPr lang="ru-RU" dirty="0"/>
              <a:t>                                                         </a:t>
            </a:r>
            <a:br>
              <a:rPr lang="ru-RU" dirty="0"/>
            </a:br>
            <a:endParaRPr lang="ru-RU" dirty="0"/>
          </a:p>
        </p:txBody>
      </p:sp>
      <p:pic>
        <p:nvPicPr>
          <p:cNvPr id="5" name="Рисунок 4" descr="http://naturelight.ru/photo/2012-02-04/45915.jpg"/>
          <p:cNvPicPr>
            <a:picLocks noGrp="1"/>
          </p:cNvPicPr>
          <p:nvPr>
            <p:ph type="pic" idx="1"/>
          </p:nvPr>
        </p:nvPicPr>
        <p:blipFill>
          <a:blip r:embed="rId3" cstate="email"/>
          <a:srcRect/>
          <a:stretch>
            <a:fillRect/>
          </a:stretch>
        </p:blipFill>
        <p:spPr bwMode="auto">
          <a:xfrm rot="420000">
            <a:off x="4303899" y="266725"/>
            <a:ext cx="4617720" cy="3931920"/>
          </a:xfrm>
          <a:prstGeom prst="rect">
            <a:avLst/>
          </a:prstGeom>
          <a:noFill/>
          <a:ln w="9525">
            <a:noFill/>
            <a:miter lim="800000"/>
            <a:headEnd/>
            <a:tailEnd/>
          </a:ln>
        </p:spPr>
      </p:pic>
      <p:sp>
        <p:nvSpPr>
          <p:cNvPr id="3" name="Текст 2"/>
          <p:cNvSpPr>
            <a:spLocks noGrp="1"/>
          </p:cNvSpPr>
          <p:nvPr>
            <p:ph type="body" sz="half" idx="2"/>
          </p:nvPr>
        </p:nvSpPr>
        <p:spPr>
          <a:xfrm>
            <a:off x="179512" y="980728"/>
            <a:ext cx="3888432" cy="5688632"/>
          </a:xfrm>
        </p:spPr>
        <p:txBody>
          <a:bodyPr>
            <a:normAutofit/>
          </a:bodyPr>
          <a:lstStyle/>
          <a:p>
            <a:r>
              <a:rPr lang="ru-RU" dirty="0"/>
              <a:t>Снегирь – красивая птица. Длина тела до 18 см, весит</a:t>
            </a:r>
            <a:r>
              <a:rPr lang="en-US" dirty="0"/>
              <a:t> </a:t>
            </a:r>
            <a:r>
              <a:rPr lang="ru-RU" dirty="0"/>
              <a:t> птица до 34 грамм, а размах ее крыльев достигает 23 – 30 см. Имеет крепкое и плотное </a:t>
            </a:r>
            <a:r>
              <a:rPr lang="ru-RU" dirty="0" err="1"/>
              <a:t>телосложение.Спинка</a:t>
            </a:r>
            <a:r>
              <a:rPr lang="ru-RU" dirty="0"/>
              <a:t> серая, крылья и хвост черные, с белой продольной полосой, на голове черная шапочка. Грудь, шея и щеки самцов - ярко красного цвета, а у самок - буро-серого цвета. </a:t>
            </a:r>
            <a:r>
              <a:rPr lang="en-US" dirty="0" err="1"/>
              <a:t>Клюв</a:t>
            </a:r>
            <a:r>
              <a:rPr lang="en-US" dirty="0"/>
              <a:t> </a:t>
            </a:r>
            <a:r>
              <a:rPr lang="en-US" dirty="0" err="1"/>
              <a:t>широкий</a:t>
            </a:r>
            <a:r>
              <a:rPr lang="en-US" dirty="0"/>
              <a:t> и </a:t>
            </a:r>
            <a:r>
              <a:rPr lang="en-US" dirty="0" err="1"/>
              <a:t>толстый</a:t>
            </a:r>
            <a:r>
              <a:rPr lang="en-US" dirty="0"/>
              <a:t>. </a:t>
            </a:r>
            <a:r>
              <a:rPr lang="ru-RU" dirty="0"/>
              <a:t>Ноги крепкие, трехпалые с острыми коготками. Вид широко распространен в Евразии. </a:t>
            </a:r>
          </a:p>
          <a:p>
            <a:r>
              <a:rPr lang="ru-RU" dirty="0"/>
              <a:t>    Это -  оседлая и кочующая на небольшие расстояния птица. Зимой их часто можно увидеть в городах. </a:t>
            </a:r>
            <a:r>
              <a:rPr lang="en-US" dirty="0" err="1"/>
              <a:t>Они</a:t>
            </a:r>
            <a:r>
              <a:rPr lang="en-US" dirty="0"/>
              <a:t> </a:t>
            </a:r>
            <a:r>
              <a:rPr lang="en-US" dirty="0" err="1"/>
              <a:t>прилетают</a:t>
            </a:r>
            <a:r>
              <a:rPr lang="en-US" dirty="0"/>
              <a:t> в </a:t>
            </a:r>
            <a:r>
              <a:rPr lang="en-US" dirty="0" err="1"/>
              <a:t>поисках</a:t>
            </a:r>
            <a:r>
              <a:rPr lang="en-US" dirty="0"/>
              <a:t> </a:t>
            </a:r>
            <a:r>
              <a:rPr lang="en-US" dirty="0" err="1"/>
              <a:t>корма</a:t>
            </a:r>
            <a:r>
              <a:rPr lang="en-US" dirty="0"/>
              <a:t>. </a:t>
            </a:r>
            <a:r>
              <a:rPr lang="ru-RU" dirty="0"/>
              <a:t>Встретить его летом не просто, зато зимой, на фоне белого снега красавицу птицу видно хорошо. В сильные морозы он расправляет свои перышки и становится похожим на круглый шарик. Стайками налетают на рябину и за несколько минут склевывают ягоды.</a:t>
            </a:r>
          </a:p>
          <a:p>
            <a:r>
              <a:rPr lang="ru-RU" dirty="0"/>
              <a:t>   </a:t>
            </a:r>
            <a:r>
              <a:rPr lang="en-US" dirty="0"/>
              <a:t> </a:t>
            </a:r>
            <a:r>
              <a:rPr lang="ru-RU" dirty="0"/>
              <a:t>Самцы, как истинные джентльмены, уступают самкам наиболее обильные ягодами ветки. Едят они только зерна ягод, мякоть выплевывают. Еще он питается семенами и  почками деревьев, а также другими ягодами.</a:t>
            </a:r>
            <a:r>
              <a:rPr lang="en-US" dirty="0"/>
              <a:t> </a:t>
            </a:r>
            <a:r>
              <a:rPr lang="ru-RU" dirty="0"/>
              <a:t> Особенно они любят черемуху, сирень и рябину. </a:t>
            </a:r>
          </a:p>
          <a:p>
            <a:endParaRPr lang="ru-RU" dirty="0"/>
          </a:p>
        </p:txBody>
      </p:sp>
      <p:pic>
        <p:nvPicPr>
          <p:cNvPr id="6" name="Рисунок 5" descr="снегирь обыкновенный фото"/>
          <p:cNvPicPr/>
          <p:nvPr/>
        </p:nvPicPr>
        <p:blipFill>
          <a:blip r:embed="rId4" cstate="email"/>
          <a:srcRect/>
          <a:stretch>
            <a:fillRect/>
          </a:stretch>
        </p:blipFill>
        <p:spPr bwMode="auto">
          <a:xfrm rot="350967">
            <a:off x="4112069" y="4247312"/>
            <a:ext cx="3312368" cy="2448272"/>
          </a:xfrm>
          <a:prstGeom prst="rect">
            <a:avLst/>
          </a:prstGeom>
          <a:noFill/>
          <a:ln w="9525">
            <a:noFill/>
            <a:miter lim="800000"/>
            <a:headEnd/>
            <a:tailEnd/>
          </a:ln>
        </p:spPr>
      </p:pic>
    </p:spTree>
  </p:cSld>
  <p:clrMapOvr>
    <a:masterClrMapping/>
  </p:clrMapOvr>
  <p:transition spd="slow">
    <p:pull dir="ld"/>
    <p:sndAc>
      <p:stSnd>
        <p:snd r:embed="rId2" name="chimes.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60649"/>
            <a:ext cx="4248472" cy="720080"/>
          </a:xfrm>
        </p:spPr>
        <p:txBody>
          <a:bodyPr>
            <a:normAutofit fontScale="90000"/>
          </a:bodyPr>
          <a:lstStyle/>
          <a:p>
            <a:r>
              <a:rPr lang="ru-RU" dirty="0"/>
              <a:t> </a:t>
            </a:r>
            <a:r>
              <a:rPr lang="ru-RU" sz="4000" dirty="0"/>
              <a:t>Домовый воробей</a:t>
            </a:r>
          </a:p>
        </p:txBody>
      </p:sp>
      <p:pic>
        <p:nvPicPr>
          <p:cNvPr id="5" name="Рисунок 4" descr="http://www.ptici.narod.ru/foto_max/vorobey_domoviy.jpg"/>
          <p:cNvPicPr>
            <a:picLocks noGrp="1"/>
          </p:cNvPicPr>
          <p:nvPr>
            <p:ph type="pic" idx="1"/>
          </p:nvPr>
        </p:nvPicPr>
        <p:blipFill>
          <a:blip r:embed="rId3" cstate="email"/>
          <a:srcRect/>
          <a:stretch>
            <a:fillRect/>
          </a:stretch>
        </p:blipFill>
        <p:spPr bwMode="auto">
          <a:xfrm rot="420000">
            <a:off x="4303900" y="266726"/>
            <a:ext cx="4617720" cy="3931920"/>
          </a:xfrm>
          <a:prstGeom prst="rect">
            <a:avLst/>
          </a:prstGeom>
          <a:noFill/>
          <a:ln w="9525">
            <a:noFill/>
            <a:miter lim="800000"/>
            <a:headEnd/>
            <a:tailEnd/>
          </a:ln>
        </p:spPr>
      </p:pic>
      <p:sp>
        <p:nvSpPr>
          <p:cNvPr id="3" name="Текст 2"/>
          <p:cNvSpPr>
            <a:spLocks noGrp="1"/>
          </p:cNvSpPr>
          <p:nvPr>
            <p:ph type="body" sz="half" idx="2"/>
          </p:nvPr>
        </p:nvSpPr>
        <p:spPr>
          <a:xfrm>
            <a:off x="179512" y="980728"/>
            <a:ext cx="3888432" cy="5616624"/>
          </a:xfrm>
        </p:spPr>
        <p:txBody>
          <a:bodyPr>
            <a:normAutofit/>
          </a:bodyPr>
          <a:lstStyle/>
          <a:p>
            <a:r>
              <a:rPr lang="ru-RU" dirty="0"/>
              <a:t> </a:t>
            </a:r>
            <a:r>
              <a:rPr lang="ru-RU" sz="1400" dirty="0"/>
              <a:t>Домовой воробей — это небольшая птица массой 25 — 35 г с длиной тела около 16 см.  Сверху воробей окрашен в коричневый, даже ближе к цвету бурому, цвет с черными пятнами. Брюшко и грудь имеет серый окрас. На крыльях имеется бело-желтая поперечная полоса. У самца в области от верха груди до зоба имеется черное пятно. У самок такое пятно отсутствует, но у них есть светло-желтая полоса над глазом, которой нет у самца. Область ушей у воробья имеет светло-серую окраску, а щечки белые. </a:t>
            </a:r>
          </a:p>
          <a:p>
            <a:r>
              <a:rPr lang="ru-RU" sz="1400" dirty="0"/>
              <a:t>   В далекие времена домовой воробей обитал лишь на просторах Северной Европы. Однако уже в начале 20 века эта птица была завезена практически во все уголки земного шара. В настоящее время эта птица встречается почти на всей территории Евразии, кроме крайнего востока и северо-востока континента. Также обитает практически на всей территории Северной Америки, на юге Южной Америки, в Южной Африке и в восточной части Австралии</a:t>
            </a:r>
            <a:r>
              <a:rPr lang="ru-RU" dirty="0"/>
              <a:t>.</a:t>
            </a:r>
          </a:p>
        </p:txBody>
      </p:sp>
    </p:spTree>
  </p:cSld>
  <p:clrMapOvr>
    <a:masterClrMapping/>
  </p:clrMapOvr>
  <p:transition spd="slow">
    <p:wheel/>
    <p:sndAc>
      <p:stSnd>
        <p:snd r:embed="rId2" name="chimes.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404663"/>
            <a:ext cx="4176464" cy="864097"/>
          </a:xfrm>
        </p:spPr>
        <p:txBody>
          <a:bodyPr>
            <a:noAutofit/>
          </a:bodyPr>
          <a:lstStyle/>
          <a:p>
            <a:r>
              <a:rPr lang="ru-RU" sz="4000" dirty="0"/>
              <a:t>Скворец обыкновенный</a:t>
            </a:r>
          </a:p>
        </p:txBody>
      </p:sp>
      <p:pic>
        <p:nvPicPr>
          <p:cNvPr id="5" name="Рисунок 4" descr="http://etsphoto.ru/photocache/62/6249c4f1ae1d8406b9b3e4ed5b4fc492.jpg"/>
          <p:cNvPicPr>
            <a:picLocks noGrp="1"/>
          </p:cNvPicPr>
          <p:nvPr>
            <p:ph type="pic" idx="1"/>
          </p:nvPr>
        </p:nvPicPr>
        <p:blipFill>
          <a:blip r:embed="rId3" cstate="email"/>
          <a:srcRect/>
          <a:stretch>
            <a:fillRect/>
          </a:stretch>
        </p:blipFill>
        <p:spPr bwMode="auto">
          <a:xfrm rot="420000">
            <a:off x="4303900" y="266725"/>
            <a:ext cx="4617720" cy="3931920"/>
          </a:xfrm>
          <a:prstGeom prst="rect">
            <a:avLst/>
          </a:prstGeom>
          <a:noFill/>
          <a:ln w="9525">
            <a:noFill/>
            <a:miter lim="800000"/>
            <a:headEnd/>
            <a:tailEnd/>
          </a:ln>
        </p:spPr>
      </p:pic>
      <p:sp>
        <p:nvSpPr>
          <p:cNvPr id="3" name="Текст 2"/>
          <p:cNvSpPr>
            <a:spLocks noGrp="1"/>
          </p:cNvSpPr>
          <p:nvPr>
            <p:ph type="body" sz="half" idx="2"/>
          </p:nvPr>
        </p:nvSpPr>
        <p:spPr>
          <a:xfrm>
            <a:off x="179512" y="1340768"/>
            <a:ext cx="3816424" cy="5400600"/>
          </a:xfrm>
        </p:spPr>
        <p:txBody>
          <a:bodyPr>
            <a:normAutofit/>
          </a:bodyPr>
          <a:lstStyle/>
          <a:p>
            <a:r>
              <a:rPr lang="ru-RU" sz="1400" dirty="0"/>
              <a:t>Скворцы имеют длину тела от 18 до 22 сантиметров. При полете, размах их крыльев составляет, приблизительно, 39 сантиметров. Соответственно, и весят эти маленькие представители фауны совсем мало — лишь около 75 граммов (это чуть больше, чем весит обычное куриное яйцо). Скворец имеет острый и длинный клюв, который немного согнут вниз. Стоит отметить, что клюв этой птицы, словно хамелеон, меняет цвет: когда наступает брачный период, то он приобретает желтый цвет, в остальное время он имеет черный окрас.</a:t>
            </a:r>
          </a:p>
          <a:p>
            <a:r>
              <a:rPr lang="ru-RU" sz="1400" dirty="0"/>
              <a:t>     Оперение птицы имеет черный с металлическим отливом окрас, хотя у некоторых подвидов встречаются и яркие отливы перьев, например: зеленоватый, фиолетовый, бронзовый или слегка синий. Как правило, весной скворцы линяют и «одеяние» меняется на бурое. Длина хвоста небольшая – она составляет третью часть от всей длины тела (т.е. примерно 6 – 7 сантиметров). </a:t>
            </a:r>
            <a:r>
              <a:rPr lang="en-US" sz="1400" dirty="0" err="1"/>
              <a:t>Лапки</a:t>
            </a:r>
            <a:r>
              <a:rPr lang="en-US" sz="1400" dirty="0"/>
              <a:t> у </a:t>
            </a:r>
            <a:r>
              <a:rPr lang="en-US" sz="1400" dirty="0" err="1"/>
              <a:t>скворцов</a:t>
            </a:r>
            <a:r>
              <a:rPr lang="en-US" sz="1400" dirty="0"/>
              <a:t> </a:t>
            </a:r>
            <a:r>
              <a:rPr lang="en-US" sz="1400" dirty="0" err="1"/>
              <a:t>имеют</a:t>
            </a:r>
            <a:r>
              <a:rPr lang="en-US" sz="1400" dirty="0"/>
              <a:t> </a:t>
            </a:r>
            <a:r>
              <a:rPr lang="en-US" sz="1400" dirty="0" err="1"/>
              <a:t>коричнево-красный</a:t>
            </a:r>
            <a:r>
              <a:rPr lang="en-US" sz="1400" dirty="0"/>
              <a:t> </a:t>
            </a:r>
            <a:r>
              <a:rPr lang="en-US" sz="1400" dirty="0" err="1"/>
              <a:t>цвет</a:t>
            </a:r>
            <a:r>
              <a:rPr lang="en-US" sz="1400" dirty="0"/>
              <a:t>.</a:t>
            </a:r>
            <a:endParaRPr lang="ru-RU" sz="1400" dirty="0"/>
          </a:p>
        </p:txBody>
      </p:sp>
      <p:pic>
        <p:nvPicPr>
          <p:cNvPr id="6" name="Рисунок 5" descr="http://innature.kz/images/photoalbum/album_40/sturnus-vulgaris_01_1.jpg"/>
          <p:cNvPicPr/>
          <p:nvPr/>
        </p:nvPicPr>
        <p:blipFill>
          <a:blip r:embed="rId4" cstate="email"/>
          <a:srcRect/>
          <a:stretch>
            <a:fillRect/>
          </a:stretch>
        </p:blipFill>
        <p:spPr bwMode="auto">
          <a:xfrm rot="396498">
            <a:off x="4241689" y="4168108"/>
            <a:ext cx="3240360" cy="2448271"/>
          </a:xfrm>
          <a:prstGeom prst="rect">
            <a:avLst/>
          </a:prstGeom>
          <a:noFill/>
          <a:ln w="9525">
            <a:noFill/>
            <a:miter lim="800000"/>
            <a:headEnd/>
            <a:tailEnd/>
          </a:ln>
        </p:spPr>
      </p:pic>
    </p:spTree>
  </p:cSld>
  <p:clrMapOvr>
    <a:masterClrMapping/>
  </p:clrMapOvr>
  <p:transition spd="slow">
    <p:pull dir="ld"/>
    <p:sndAc>
      <p:stSnd>
        <p:snd r:embed="rId2" name="chimes.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332655"/>
            <a:ext cx="5040560" cy="720081"/>
          </a:xfrm>
        </p:spPr>
        <p:txBody>
          <a:bodyPr>
            <a:normAutofit fontScale="90000"/>
          </a:bodyPr>
          <a:lstStyle/>
          <a:p>
            <a:r>
              <a:rPr lang="ru-RU" dirty="0"/>
              <a:t> </a:t>
            </a:r>
            <a:r>
              <a:rPr lang="ru-RU" sz="4000" dirty="0"/>
              <a:t>Соловей обыкновенный </a:t>
            </a:r>
          </a:p>
        </p:txBody>
      </p:sp>
      <p:pic>
        <p:nvPicPr>
          <p:cNvPr id="5" name="Рисунок 4" descr="http://luscinia.neslukhovsky.name/upload/iblock/9f4/9f42f999340ee530b94bba40cae5d540.jpg"/>
          <p:cNvPicPr>
            <a:picLocks noGrp="1"/>
          </p:cNvPicPr>
          <p:nvPr>
            <p:ph type="pic" idx="1"/>
          </p:nvPr>
        </p:nvPicPr>
        <p:blipFill>
          <a:blip r:embed="rId3" cstate="email"/>
          <a:srcRect/>
          <a:stretch>
            <a:fillRect/>
          </a:stretch>
        </p:blipFill>
        <p:spPr bwMode="auto">
          <a:xfrm rot="420000">
            <a:off x="5101506" y="213856"/>
            <a:ext cx="3693517" cy="3006999"/>
          </a:xfrm>
          <a:prstGeom prst="rect">
            <a:avLst/>
          </a:prstGeom>
          <a:noFill/>
          <a:ln w="9525">
            <a:noFill/>
            <a:miter lim="800000"/>
            <a:headEnd/>
            <a:tailEnd/>
          </a:ln>
        </p:spPr>
      </p:pic>
      <p:sp>
        <p:nvSpPr>
          <p:cNvPr id="3" name="Текст 2"/>
          <p:cNvSpPr>
            <a:spLocks noGrp="1"/>
          </p:cNvSpPr>
          <p:nvPr>
            <p:ph type="body" sz="half" idx="2"/>
          </p:nvPr>
        </p:nvSpPr>
        <p:spPr>
          <a:xfrm>
            <a:off x="251520" y="1124744"/>
            <a:ext cx="4608512" cy="5544616"/>
          </a:xfrm>
        </p:spPr>
        <p:txBody>
          <a:bodyPr>
            <a:normAutofit/>
          </a:bodyPr>
          <a:lstStyle/>
          <a:p>
            <a:r>
              <a:rPr lang="ru-RU" sz="1400" dirty="0"/>
              <a:t> Соловей - один из самых знаменитых певцов среди птиц. Далеко разносится его песня в тёплых весенних сумерках. А сам певец - серенькая, невзрачная птичка, чуть больше воробья. Цвет перьев буровато - коричневый. </a:t>
            </a:r>
            <a:r>
              <a:rPr lang="en-US" sz="1400" dirty="0" err="1"/>
              <a:t>На</a:t>
            </a:r>
            <a:r>
              <a:rPr lang="en-US" sz="1400" dirty="0"/>
              <a:t> </a:t>
            </a:r>
            <a:r>
              <a:rPr lang="en-US" sz="1400" dirty="0" err="1"/>
              <a:t>груди</a:t>
            </a:r>
            <a:r>
              <a:rPr lang="en-US" sz="1400" dirty="0"/>
              <a:t> </a:t>
            </a:r>
            <a:r>
              <a:rPr lang="en-US" sz="1400" dirty="0" err="1"/>
              <a:t>светлое</a:t>
            </a:r>
            <a:r>
              <a:rPr lang="en-US" sz="1400" dirty="0"/>
              <a:t>, в "</a:t>
            </a:r>
            <a:r>
              <a:rPr lang="en-US" sz="1400" dirty="0" err="1"/>
              <a:t>пестринках</a:t>
            </a:r>
            <a:r>
              <a:rPr lang="en-US" sz="1400" dirty="0"/>
              <a:t>", </a:t>
            </a:r>
            <a:r>
              <a:rPr lang="en-US" sz="1400" dirty="0" err="1"/>
              <a:t>пятно</a:t>
            </a:r>
            <a:r>
              <a:rPr lang="en-US" sz="1400" dirty="0"/>
              <a:t>. </a:t>
            </a:r>
            <a:r>
              <a:rPr lang="ru-RU" sz="1400" dirty="0"/>
              <a:t>Глаза - черные блестящие "бусинки".</a:t>
            </a:r>
          </a:p>
          <a:p>
            <a:r>
              <a:rPr lang="ru-RU" sz="1400" dirty="0"/>
              <a:t>   Но увидеть соловья трудно: это скрытная и осторожная птица. Чудесная песня соловья - это и знак того, что территория занята, и приглашение самки к созданию </a:t>
            </a:r>
            <a:r>
              <a:rPr lang="ru-RU" sz="1400" dirty="0" err="1"/>
              <a:t>семьи.Поёт</a:t>
            </a:r>
            <a:r>
              <a:rPr lang="ru-RU" sz="1400" dirty="0"/>
              <a:t> соловей, сидя где - </a:t>
            </a:r>
            <a:r>
              <a:rPr lang="ru-RU" sz="1400" dirty="0" err="1"/>
              <a:t>нибудь</a:t>
            </a:r>
            <a:r>
              <a:rPr lang="ru-RU" sz="1400" dirty="0"/>
              <a:t> на ветке, не очень высоко от земли. </a:t>
            </a:r>
            <a:r>
              <a:rPr lang="en-US" sz="1400" dirty="0" err="1"/>
              <a:t>Во</a:t>
            </a:r>
            <a:r>
              <a:rPr lang="en-US" sz="1400" dirty="0"/>
              <a:t> </a:t>
            </a:r>
            <a:r>
              <a:rPr lang="en-US" sz="1400" dirty="0" err="1"/>
              <a:t>время</a:t>
            </a:r>
            <a:r>
              <a:rPr lang="en-US" sz="1400" dirty="0"/>
              <a:t> </a:t>
            </a:r>
            <a:r>
              <a:rPr lang="en-US" sz="1400" dirty="0" err="1"/>
              <a:t>пения</a:t>
            </a:r>
            <a:r>
              <a:rPr lang="en-US" sz="1400" dirty="0"/>
              <a:t> </a:t>
            </a:r>
            <a:r>
              <a:rPr lang="en-US" sz="1400" dirty="0" err="1"/>
              <a:t>он</a:t>
            </a:r>
            <a:r>
              <a:rPr lang="en-US" sz="1400" dirty="0"/>
              <a:t> </a:t>
            </a:r>
            <a:r>
              <a:rPr lang="en-US" sz="1400" dirty="0" err="1"/>
              <a:t>забывает</a:t>
            </a:r>
            <a:r>
              <a:rPr lang="en-US" sz="1400" dirty="0"/>
              <a:t> </a:t>
            </a:r>
            <a:r>
              <a:rPr lang="en-US" sz="1400" dirty="0" err="1"/>
              <a:t>об</a:t>
            </a:r>
            <a:r>
              <a:rPr lang="en-US" sz="1400" dirty="0"/>
              <a:t> </a:t>
            </a:r>
            <a:r>
              <a:rPr lang="en-US" sz="1400" dirty="0" err="1"/>
              <a:t>опасности</a:t>
            </a:r>
            <a:r>
              <a:rPr lang="en-US" sz="1400" dirty="0"/>
              <a:t>. </a:t>
            </a:r>
            <a:r>
              <a:rPr lang="ru-RU" sz="1400" dirty="0"/>
              <a:t>Тогда к нему можно приблизиться и попытаться разглядеть. </a:t>
            </a:r>
          </a:p>
          <a:p>
            <a:r>
              <a:rPr lang="ru-RU" sz="1400" dirty="0"/>
              <a:t>  Обычно соловьиная песня звучит на утренней и вечерней зорьке. Но в первые погожие весенние дни соловей поёт и в светлое время суток. Соловьи начинают петь, когда распускаются первые зелёные листочки. По народной примете "когда напьётся воды с берёзового листа". </a:t>
            </a:r>
            <a:r>
              <a:rPr lang="en-US" sz="1400" dirty="0" err="1"/>
              <a:t>Звонкая</a:t>
            </a:r>
            <a:r>
              <a:rPr lang="en-US" sz="1400" dirty="0"/>
              <a:t> </a:t>
            </a:r>
            <a:r>
              <a:rPr lang="en-US" sz="1400" dirty="0" err="1"/>
              <a:t>песня</a:t>
            </a:r>
            <a:r>
              <a:rPr lang="en-US" sz="1400" dirty="0"/>
              <a:t> </a:t>
            </a:r>
            <a:r>
              <a:rPr lang="en-US" sz="1400" dirty="0" err="1"/>
              <a:t>соловья</a:t>
            </a:r>
            <a:r>
              <a:rPr lang="en-US" sz="1400" dirty="0"/>
              <a:t> - </a:t>
            </a:r>
            <a:r>
              <a:rPr lang="en-US" sz="1400" dirty="0" err="1"/>
              <a:t>это</a:t>
            </a:r>
            <a:r>
              <a:rPr lang="en-US" sz="1400" dirty="0"/>
              <a:t> </a:t>
            </a:r>
            <a:r>
              <a:rPr lang="en-US" sz="1400" dirty="0" err="1"/>
              <a:t>разнообразные</a:t>
            </a:r>
            <a:r>
              <a:rPr lang="en-US" sz="1400" dirty="0"/>
              <a:t> </a:t>
            </a:r>
            <a:r>
              <a:rPr lang="en-US" sz="1400" dirty="0" err="1"/>
              <a:t>свисты</a:t>
            </a:r>
            <a:r>
              <a:rPr lang="en-US" sz="1400" dirty="0"/>
              <a:t>, </a:t>
            </a:r>
            <a:r>
              <a:rPr lang="en-US" sz="1400" dirty="0" err="1"/>
              <a:t>щёлканья</a:t>
            </a:r>
            <a:r>
              <a:rPr lang="en-US" sz="1400" dirty="0"/>
              <a:t>, </a:t>
            </a:r>
            <a:r>
              <a:rPr lang="en-US" sz="1400" dirty="0" err="1"/>
              <a:t>переливы</a:t>
            </a:r>
            <a:r>
              <a:rPr lang="en-US" sz="1400" dirty="0"/>
              <a:t>. </a:t>
            </a:r>
            <a:r>
              <a:rPr lang="ru-RU" sz="1400" dirty="0"/>
              <a:t>Звуки то отрывистые, резкие, то нежные, мелодичные.</a:t>
            </a:r>
          </a:p>
          <a:p>
            <a:r>
              <a:rPr lang="ru-RU" sz="1400" dirty="0"/>
              <a:t>   </a:t>
            </a:r>
          </a:p>
        </p:txBody>
      </p:sp>
      <p:pic>
        <p:nvPicPr>
          <p:cNvPr id="6" name="Рисунок 5" descr="http://www.fotoparus.com/photogalery/animals/wild_animals/aves/21_PASSERIFORMES_TURDIDAE_Luscinia_luscinia/slides/birds_feeding_Luscinia_luscinia201206122034-4.jpg"/>
          <p:cNvPicPr/>
          <p:nvPr/>
        </p:nvPicPr>
        <p:blipFill>
          <a:blip r:embed="rId4" cstate="email"/>
          <a:srcRect/>
          <a:stretch>
            <a:fillRect/>
          </a:stretch>
        </p:blipFill>
        <p:spPr bwMode="auto">
          <a:xfrm rot="397313">
            <a:off x="5286221" y="3345874"/>
            <a:ext cx="3712245" cy="2738859"/>
          </a:xfrm>
          <a:prstGeom prst="rect">
            <a:avLst/>
          </a:prstGeom>
          <a:noFill/>
          <a:ln w="9525">
            <a:noFill/>
            <a:miter lim="800000"/>
            <a:headEnd/>
            <a:tailEnd/>
          </a:ln>
        </p:spPr>
      </p:pic>
    </p:spTree>
  </p:cSld>
  <p:clrMapOvr>
    <a:masterClrMapping/>
  </p:clrMapOvr>
  <p:transition spd="slow">
    <p:strips/>
    <p:sndAc>
      <p:stSnd>
        <p:snd r:embed="rId2" name="chimes.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88641"/>
            <a:ext cx="3674368" cy="504056"/>
          </a:xfrm>
        </p:spPr>
        <p:txBody>
          <a:bodyPr>
            <a:normAutofit fontScale="90000"/>
          </a:bodyPr>
          <a:lstStyle/>
          <a:p>
            <a:r>
              <a:rPr lang="ru-RU" sz="4000" dirty="0"/>
              <a:t>        Фазан</a:t>
            </a:r>
          </a:p>
        </p:txBody>
      </p:sp>
      <p:pic>
        <p:nvPicPr>
          <p:cNvPr id="5" name="Рисунок 4" descr="http://abhazia-news.ru/wp-content/uploads/2016/03/0_6b819_eabd59a7_XXXL.jpeg"/>
          <p:cNvPicPr>
            <a:picLocks noGrp="1"/>
          </p:cNvPicPr>
          <p:nvPr>
            <p:ph type="pic" idx="1"/>
          </p:nvPr>
        </p:nvPicPr>
        <p:blipFill>
          <a:blip r:embed="rId3" cstate="email"/>
          <a:srcRect/>
          <a:stretch>
            <a:fillRect/>
          </a:stretch>
        </p:blipFill>
        <p:spPr bwMode="auto">
          <a:xfrm rot="420000">
            <a:off x="4303900" y="266725"/>
            <a:ext cx="4617720" cy="3931920"/>
          </a:xfrm>
          <a:prstGeom prst="rect">
            <a:avLst/>
          </a:prstGeom>
          <a:noFill/>
          <a:ln w="9525">
            <a:noFill/>
            <a:miter lim="800000"/>
            <a:headEnd/>
            <a:tailEnd/>
          </a:ln>
        </p:spPr>
      </p:pic>
      <p:sp>
        <p:nvSpPr>
          <p:cNvPr id="3" name="Текст 2"/>
          <p:cNvSpPr>
            <a:spLocks noGrp="1"/>
          </p:cNvSpPr>
          <p:nvPr>
            <p:ph type="body" sz="half" idx="2"/>
          </p:nvPr>
        </p:nvSpPr>
        <p:spPr>
          <a:xfrm>
            <a:off x="107504" y="620688"/>
            <a:ext cx="3960440" cy="5904656"/>
          </a:xfrm>
        </p:spPr>
        <p:txBody>
          <a:bodyPr>
            <a:normAutofit fontScale="92500" lnSpcReduction="20000"/>
          </a:bodyPr>
          <a:lstStyle/>
          <a:p>
            <a:r>
              <a:rPr lang="ru-RU" sz="1500" dirty="0"/>
              <a:t>Фазаны – род, состоящий из 2-х видов, и относящийся к семейству </a:t>
            </a:r>
            <a:r>
              <a:rPr lang="ru-RU" sz="1500" dirty="0" err="1"/>
              <a:t>фазановые.Вид</a:t>
            </a:r>
            <a:r>
              <a:rPr lang="en-US" sz="1500" dirty="0"/>
              <a:t> </a:t>
            </a:r>
            <a:r>
              <a:rPr lang="ru-RU" sz="1500" dirty="0"/>
              <a:t>обыкновенных фазанов состоит из 33 подвидов, которые объединяются в 6 отдельных групп. </a:t>
            </a:r>
            <a:r>
              <a:rPr lang="en-US" sz="1500" dirty="0" err="1"/>
              <a:t>Также</a:t>
            </a:r>
            <a:r>
              <a:rPr lang="en-US" sz="1500" dirty="0"/>
              <a:t> </a:t>
            </a:r>
            <a:r>
              <a:rPr lang="en-US" sz="1500" dirty="0" err="1"/>
              <a:t>имеется</a:t>
            </a:r>
            <a:r>
              <a:rPr lang="en-US" sz="1500" dirty="0"/>
              <a:t> </a:t>
            </a:r>
            <a:r>
              <a:rPr lang="en-US" sz="1500" dirty="0" err="1"/>
              <a:t>еще</a:t>
            </a:r>
            <a:r>
              <a:rPr lang="en-US" sz="1500" dirty="0"/>
              <a:t> </a:t>
            </a:r>
            <a:r>
              <a:rPr lang="en-US" sz="1500" dirty="0" err="1"/>
              <a:t>один</a:t>
            </a:r>
            <a:r>
              <a:rPr lang="en-US" sz="1500" dirty="0"/>
              <a:t> </a:t>
            </a:r>
            <a:r>
              <a:rPr lang="en-US" sz="1500" dirty="0" err="1"/>
              <a:t>вид</a:t>
            </a:r>
            <a:r>
              <a:rPr lang="en-US" sz="1500" dirty="0"/>
              <a:t> – </a:t>
            </a:r>
            <a:r>
              <a:rPr lang="en-US" sz="1500" dirty="0" err="1"/>
              <a:t>зеленый</a:t>
            </a:r>
            <a:r>
              <a:rPr lang="en-US" sz="1500" dirty="0"/>
              <a:t> </a:t>
            </a:r>
            <a:r>
              <a:rPr lang="en-US" sz="1500" dirty="0" err="1"/>
              <a:t>фазан</a:t>
            </a:r>
            <a:r>
              <a:rPr lang="en-US" sz="1500" dirty="0"/>
              <a:t>.</a:t>
            </a:r>
            <a:endParaRPr lang="ru-RU" sz="1500" dirty="0"/>
          </a:p>
          <a:p>
            <a:r>
              <a:rPr lang="ru-RU" sz="1500" dirty="0"/>
              <a:t>Самцы фазанов несколько крупнее самок, их вес доходит до 0,9-3 килограмм. В среднем они весят около 1,2 килограмм.</a:t>
            </a:r>
          </a:p>
          <a:p>
            <a:r>
              <a:rPr lang="ru-RU" sz="1500" dirty="0"/>
              <a:t>А вот средний вес самок составляет 0,9 килограмм. Длина тела самцов колеблется в пределах 60-85 сантиметров, а самки достигают в длину 50-65 сантиметров.</a:t>
            </a:r>
          </a:p>
          <a:p>
            <a:r>
              <a:rPr lang="ru-RU" sz="1500" dirty="0"/>
              <a:t>Фазан имеет длинный хвост клинообразной формы. На ногах самцов присутствуют шпоры. Оперение у самцов блестящие и красочное, в зависимости от района обитания оно отличается по цветовой гамме. Чаще всего верхняя часть тела имеет зеленоватый окрас, а книзу расцветка становится фиолетовой. У большинства подвидов на шее есть кольцо белого цвета. Голова украшена небольшим гребнем. Вокруг глаз перьев не имеется. Крылья по краям бледно-фиолетовые. Хвост светло-бурого цвета.</a:t>
            </a:r>
          </a:p>
          <a:p>
            <a:r>
              <a:rPr lang="ru-RU" sz="1500" dirty="0"/>
              <a:t>Самки не такие эффектные, как самцы: они имеют пестрый окрас, состоящий из коричневых оттенков. Молодняк схож по окраске оперения с самками. Хвосты у молодняка не такие длинные, как у взрослых фазанов. </a:t>
            </a:r>
          </a:p>
          <a:p>
            <a:endParaRPr lang="ru-RU" dirty="0"/>
          </a:p>
        </p:txBody>
      </p:sp>
    </p:spTree>
  </p:cSld>
  <p:clrMapOvr>
    <a:masterClrMapping/>
  </p:clrMapOvr>
  <p:transition spd="slow">
    <p:dissolve/>
    <p:sndAc>
      <p:stSnd>
        <p:snd r:embed="rId2" name="chimes.wav"/>
      </p:stSnd>
    </p:sndAc>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Flow</Template>
  <TotalTime>88</TotalTime>
  <Words>1798</Words>
  <Application>Microsoft Office PowerPoint</Application>
  <PresentationFormat>Экран (4:3)</PresentationFormat>
  <Paragraphs>77</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Ion</vt:lpstr>
      <vt:lpstr>Птицы средней полосы России</vt:lpstr>
      <vt:lpstr>          синица</vt:lpstr>
      <vt:lpstr> Большой  пёстрый   дятел       </vt:lpstr>
      <vt:lpstr>       голубь</vt:lpstr>
      <vt:lpstr>             Снегирь                                                           </vt:lpstr>
      <vt:lpstr> Домовый воробей</vt:lpstr>
      <vt:lpstr>Скворец обыкновенный</vt:lpstr>
      <vt:lpstr> Соловей обыкновенный </vt:lpstr>
      <vt:lpstr>        Фазан</vt:lpstr>
      <vt:lpstr>Стриж обыкновенный</vt:lpstr>
      <vt:lpstr>                    Филин</vt:lpstr>
      <vt:lpstr>                   Орёл</vt:lpstr>
      <vt:lpstr>                    Лебедь</vt:lpstr>
      <vt:lpstr> Ласточка </vt:lpstr>
      <vt:lpstr>               Журавль</vt:lpstr>
      <vt:lpstr> Галка обыкновенная</vt:lpstr>
      <vt:lpstr>             Цапля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птицы</dc:title>
  <dc:creator>Саша</dc:creator>
  <cp:lastModifiedBy>user</cp:lastModifiedBy>
  <cp:revision>32</cp:revision>
  <dcterms:created xsi:type="dcterms:W3CDTF">2016-03-29T05:29:36Z</dcterms:created>
  <dcterms:modified xsi:type="dcterms:W3CDTF">2020-10-03T16:55:02Z</dcterms:modified>
</cp:coreProperties>
</file>