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278" r:id="rId4"/>
    <p:sldId id="274" r:id="rId5"/>
    <p:sldId id="279" r:id="rId6"/>
    <p:sldId id="259" r:id="rId7"/>
    <p:sldId id="286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85" r:id="rId18"/>
    <p:sldId id="266" r:id="rId19"/>
    <p:sldId id="257" r:id="rId2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376"/>
    <a:srgbClr val="FDF58D"/>
    <a:srgbClr val="808080"/>
    <a:srgbClr val="FCFCFC"/>
    <a:srgbClr val="E8E8E8"/>
    <a:srgbClr val="FFD84B"/>
    <a:srgbClr val="FFFFFF"/>
    <a:srgbClr val="CC3300"/>
    <a:srgbClr val="FFC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C4456F-D5C8-416D-8293-40058580FB03}" v="94" dt="2020-09-20T11:42:06.284"/>
    <p1510:client id="{8CF16CF3-CE0E-4C70-BA60-7BD9EE0FE6F5}" v="1" dt="2020-10-03T05:41:57.9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2294" autoAdjust="0"/>
  </p:normalViewPr>
  <p:slideViewPr>
    <p:cSldViewPr>
      <p:cViewPr varScale="1">
        <p:scale>
          <a:sx n="67" d="100"/>
          <a:sy n="67" d="100"/>
        </p:scale>
        <p:origin x="-144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80FA0FE-E589-44D6-AD9F-E76D36FA66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B9E5D3-CF93-45B9-9F02-2F753723D06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9E5D3-CF93-45B9-9F02-2F753723D06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9A650A-8BD1-4FDE-9899-1C20DF4B7708}" type="datetimeFigureOut">
              <a:rPr lang="en-US" dirty="0"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355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62D-6073-4A30-973C-53BE1D29884A}" type="datetimeFigureOut">
              <a:rPr lang="en-US" dirty="0"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715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B0AF-EEE9-4421-9298-EB11A547E63F}" type="datetimeFigureOut">
              <a:rPr lang="en-US" dirty="0"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10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7E61-D2F8-452B-B53A-91FE1E439E24}" type="datetimeFigureOut">
              <a:rPr lang="en-US" dirty="0"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650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0D44C-5E2F-400D-88F9-B60B318A44C9}" type="datetimeFigureOut">
              <a:rPr lang="en-US" dirty="0"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364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3A57-F65A-4C42-9156-7629C10666E9}" type="datetimeFigureOut">
              <a:rPr lang="en-US" dirty="0"/>
              <a:t>10/2/2020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17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BF0B-319E-4F95-BA43-902EB3DC9783}" type="datetimeFigureOut">
              <a:rPr lang="en-US" dirty="0"/>
              <a:t>10/2/2020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738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158B3-6703-4BBB-A09E-33FD65E7DB24}" type="datetimeFigureOut">
              <a:rPr lang="en-US" dirty="0"/>
              <a:t>10/2/2020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209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9955-2DD3-491E-92B6-7018343227CE}" type="datetimeFigureOut">
              <a:rPr lang="en-US" dirty="0"/>
              <a:t>10/2/2020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781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8A28-1D79-4F41-9521-CF26BB2C7EE3}" type="datetimeFigureOut">
              <a:rPr lang="en-US" dirty="0"/>
              <a:t>10/2/2020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435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9950-AF07-4F2A-A949-E1C816A93B30}" type="datetimeFigureOut">
              <a:rPr lang="en-US" dirty="0"/>
              <a:t>10/2/2020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702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34A43A2E-6632-4F9D-8728-2CF59ACBBE60}" type="datetimeFigureOut">
              <a:rPr lang="en-US" dirty="0"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88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gif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321254" y="-1862"/>
            <a:ext cx="8701118" cy="2101854"/>
          </a:xfrm>
        </p:spPr>
        <p:txBody>
          <a:bodyPr/>
          <a:lstStyle/>
          <a:p>
            <a:pPr algn="ctr"/>
            <a:r>
              <a:rPr lang="ru-RU" sz="6600" dirty="0">
                <a:solidFill>
                  <a:srgbClr val="004376"/>
                </a:solidFill>
              </a:rPr>
              <a:t>Колокольчика звон</a:t>
            </a:r>
            <a:endParaRPr lang="en-US" sz="6600" dirty="0">
              <a:solidFill>
                <a:srgbClr val="004376"/>
              </a:solidFill>
            </a:endParaRPr>
          </a:p>
        </p:txBody>
      </p:sp>
      <p:pic>
        <p:nvPicPr>
          <p:cNvPr id="6" name="Содержимое 5" descr="bel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gray">
          <a:xfrm>
            <a:off x="818757" y="1948059"/>
            <a:ext cx="7166731" cy="35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db529bbc1e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7140" y="86224"/>
            <a:ext cx="7605973" cy="520016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14480" y="5429264"/>
            <a:ext cx="5643570" cy="1143008"/>
          </a:xfrm>
        </p:spPr>
        <p:txBody>
          <a:bodyPr/>
          <a:lstStyle/>
          <a:p>
            <a:pPr algn="just">
              <a:buNone/>
            </a:pPr>
            <a:r>
              <a:rPr lang="ru-RU" sz="2000" dirty="0"/>
              <a:t>    </a:t>
            </a:r>
            <a:r>
              <a:rPr lang="ru-RU" sz="2000" dirty="0">
                <a:solidFill>
                  <a:srgbClr val="004376"/>
                </a:solidFill>
              </a:rPr>
              <a:t>Запрягают лошадей, чтобы отправиться в дорогу, а под дугой висит колокольчик, звенит-заливается.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927100"/>
          </a:xfrm>
        </p:spPr>
        <p:txBody>
          <a:bodyPr/>
          <a:lstStyle/>
          <a:p>
            <a:r>
              <a:rPr lang="ru-RU" dirty="0">
                <a:solidFill>
                  <a:srgbClr val="004376"/>
                </a:solidFill>
              </a:rPr>
              <a:t>На дверях…</a:t>
            </a:r>
          </a:p>
        </p:txBody>
      </p:sp>
      <p:pic>
        <p:nvPicPr>
          <p:cNvPr id="7" name="Рисунок 6" descr="door-be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571612"/>
            <a:ext cx="4512596" cy="3000396"/>
          </a:xfrm>
          <a:prstGeom prst="rect">
            <a:avLst/>
          </a:prstGeom>
        </p:spPr>
      </p:pic>
      <p:pic>
        <p:nvPicPr>
          <p:cNvPr id="8" name="Содержимое 6" descr="1954307ea0683acaca7769bb951f1f34_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gray">
          <a:xfrm>
            <a:off x="4929190" y="214290"/>
            <a:ext cx="4000496" cy="634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AL-82-240_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gray">
          <a:xfrm>
            <a:off x="571472" y="428604"/>
            <a:ext cx="1500198" cy="447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Содержимое 5" descr="m00056_kolokolchiki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0" y="3071810"/>
            <a:ext cx="2214546" cy="3330144"/>
          </a:xfrm>
          <a:prstGeom prst="rect">
            <a:avLst/>
          </a:prstGeom>
        </p:spPr>
      </p:pic>
      <p:pic>
        <p:nvPicPr>
          <p:cNvPr id="9" name="Рисунок 8" descr="Image136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1071547"/>
            <a:ext cx="3571900" cy="476253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593" y="4542502"/>
            <a:ext cx="6885889" cy="118998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/>
              <a:t>Сигнальные колокола</a:t>
            </a:r>
          </a:p>
        </p:txBody>
      </p:sp>
      <p:pic>
        <p:nvPicPr>
          <p:cNvPr id="4" name="Содержимое 3" descr="65167054_1286808914_Ni322811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35694" r="15120" b="4"/>
          <a:stretch/>
        </p:blipFill>
        <p:spPr>
          <a:xfrm>
            <a:off x="2809549" y="637032"/>
            <a:ext cx="2215134" cy="36027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6" name="Рисунок 5" descr="crown_fire.jpg"/>
          <p:cNvPicPr>
            <a:picLocks noChangeAspect="1"/>
          </p:cNvPicPr>
          <p:nvPr/>
        </p:nvPicPr>
        <p:blipFill rotWithShape="1">
          <a:blip r:embed="rId4" cstate="print"/>
          <a:srcRect l="31624" r="26260" b="2"/>
          <a:stretch/>
        </p:blipFill>
        <p:spPr>
          <a:xfrm>
            <a:off x="476593" y="640080"/>
            <a:ext cx="2215134" cy="36027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7" name="Рисунок 6" descr="43e49c3bc7f4.jpg"/>
          <p:cNvPicPr>
            <a:picLocks noChangeAspect="1"/>
          </p:cNvPicPr>
          <p:nvPr/>
        </p:nvPicPr>
        <p:blipFill rotWithShape="1">
          <a:blip r:embed="rId5" cstate="print"/>
          <a:srcRect l="25631" r="27640" b="-1"/>
          <a:stretch/>
        </p:blipFill>
        <p:spPr>
          <a:xfrm>
            <a:off x="5142603" y="637032"/>
            <a:ext cx="2215134" cy="36027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4286280" cy="2000264"/>
          </a:xfrm>
        </p:spPr>
        <p:txBody>
          <a:bodyPr/>
          <a:lstStyle/>
          <a:p>
            <a:r>
              <a:rPr lang="ru-RU" sz="3200" dirty="0">
                <a:solidFill>
                  <a:srgbClr val="004376"/>
                </a:solidFill>
              </a:rPr>
              <a:t>Сигнальный колокол на вокзале города </a:t>
            </a:r>
            <a:r>
              <a:rPr lang="ru-RU" sz="3200" dirty="0" err="1">
                <a:solidFill>
                  <a:srgbClr val="004376"/>
                </a:solidFill>
              </a:rPr>
              <a:t>Югорска</a:t>
            </a:r>
            <a:endParaRPr lang="ru-RU" sz="3200" dirty="0">
              <a:solidFill>
                <a:srgbClr val="004376"/>
              </a:solidFill>
            </a:endParaRPr>
          </a:p>
        </p:txBody>
      </p:sp>
      <p:pic>
        <p:nvPicPr>
          <p:cNvPr id="4" name="Содержимое 3" descr="dsc_07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69341" y="357166"/>
            <a:ext cx="4069859" cy="6072230"/>
          </a:xfrm>
        </p:spPr>
      </p:pic>
      <p:pic>
        <p:nvPicPr>
          <p:cNvPr id="5" name="Рисунок 4" descr="IMG_7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714620"/>
            <a:ext cx="4176140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4614866" cy="746108"/>
          </a:xfrm>
        </p:spPr>
        <p:txBody>
          <a:bodyPr/>
          <a:lstStyle/>
          <a:p>
            <a:r>
              <a:rPr lang="ru-RU" sz="3200" dirty="0">
                <a:solidFill>
                  <a:srgbClr val="004376"/>
                </a:solidFill>
              </a:rPr>
              <a:t>На кораблях</a:t>
            </a:r>
          </a:p>
        </p:txBody>
      </p:sp>
      <p:pic>
        <p:nvPicPr>
          <p:cNvPr id="4" name="Содержимое 3" descr="488260146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0507" y="2057400"/>
            <a:ext cx="3737586" cy="4038600"/>
          </a:xfrm>
        </p:spPr>
      </p:pic>
      <p:pic>
        <p:nvPicPr>
          <p:cNvPr id="5" name="Рисунок 4" descr="Boat-Bell-1094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285860"/>
            <a:ext cx="3861953" cy="2571768"/>
          </a:xfrm>
          <a:prstGeom prst="rect">
            <a:avLst/>
          </a:prstGeom>
        </p:spPr>
      </p:pic>
      <p:pic>
        <p:nvPicPr>
          <p:cNvPr id="6" name="Рисунок 5" descr="ship-bell-k9i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4000504"/>
            <a:ext cx="3857652" cy="257176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004376"/>
                </a:solidFill>
              </a:rPr>
              <a:t>Школьный колокольчик</a:t>
            </a:r>
          </a:p>
        </p:txBody>
      </p:sp>
      <p:pic>
        <p:nvPicPr>
          <p:cNvPr id="4" name="Содержимое 3" descr="%CF%E5%F0%E2%FB%E9-%E7%E2%EE%ED%EE%EA-%F1%E5%F0%E5%E1%F0%FF%ED%ED%EE%E3%EE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285860"/>
            <a:ext cx="6034617" cy="4525963"/>
          </a:xfrm>
        </p:spPr>
      </p:pic>
      <p:pic>
        <p:nvPicPr>
          <p:cNvPr id="5" name="Рисунок 4" descr="s12518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3571876"/>
            <a:ext cx="2167541" cy="294391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5715016"/>
            <a:ext cx="4572032" cy="927100"/>
          </a:xfrm>
        </p:spPr>
        <p:txBody>
          <a:bodyPr/>
          <a:lstStyle/>
          <a:p>
            <a:r>
              <a:rPr lang="ru-RU" sz="3200" dirty="0">
                <a:solidFill>
                  <a:srgbClr val="004376"/>
                </a:solidFill>
              </a:rPr>
              <a:t>Елочные украшения</a:t>
            </a:r>
          </a:p>
        </p:txBody>
      </p:sp>
      <p:pic>
        <p:nvPicPr>
          <p:cNvPr id="4" name="Содержимое 3" descr="21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85729"/>
            <a:ext cx="2270323" cy="2286016"/>
          </a:xfrm>
        </p:spPr>
      </p:pic>
      <p:pic>
        <p:nvPicPr>
          <p:cNvPr id="5" name="Рисунок 4" descr="1511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1357298"/>
            <a:ext cx="2571768" cy="2308162"/>
          </a:xfrm>
          <a:prstGeom prst="rect">
            <a:avLst/>
          </a:prstGeom>
        </p:spPr>
      </p:pic>
      <p:pic>
        <p:nvPicPr>
          <p:cNvPr id="6" name="Рисунок 5" descr="12890066_07e7fbf05b4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0" y="785794"/>
            <a:ext cx="3810000" cy="51101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460488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rgbClr val="004376"/>
                </a:solidFill>
              </a:rPr>
              <a:t>В далеком прошлом, люди верили, что звон колокольчиков защищал не только от нечисти, но и от непогоды, хищного зверя, грызунов, змей, изгонял болезни.</a:t>
            </a:r>
          </a:p>
        </p:txBody>
      </p:sp>
      <p:pic>
        <p:nvPicPr>
          <p:cNvPr id="4" name="Содержимое 3" descr="bell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66900" y="2057400"/>
            <a:ext cx="5384800" cy="4038600"/>
          </a:xfrm>
        </p:spPr>
      </p:pic>
      <p:pic>
        <p:nvPicPr>
          <p:cNvPr id="5" name="Рисунок 4" descr="Leshyi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1" y="4071942"/>
            <a:ext cx="1744191" cy="2166287"/>
          </a:xfrm>
          <a:prstGeom prst="rect">
            <a:avLst/>
          </a:prstGeom>
        </p:spPr>
      </p:pic>
      <p:pic>
        <p:nvPicPr>
          <p:cNvPr id="6" name="Рисунок 5" descr="snake_occasional_snak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1785926"/>
            <a:ext cx="2071702" cy="1175691"/>
          </a:xfrm>
          <a:prstGeom prst="rect">
            <a:avLst/>
          </a:prstGeom>
        </p:spPr>
      </p:pic>
      <p:pic>
        <p:nvPicPr>
          <p:cNvPr id="7" name="Рисунок 6" descr="n_11981_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5429264"/>
            <a:ext cx="1500198" cy="1225626"/>
          </a:xfrm>
          <a:prstGeom prst="rect">
            <a:avLst/>
          </a:prstGeom>
        </p:spPr>
      </p:pic>
      <p:pic>
        <p:nvPicPr>
          <p:cNvPr id="8" name="Рисунок 7" descr="205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2007552"/>
            <a:ext cx="1357322" cy="2575736"/>
          </a:xfrm>
          <a:prstGeom prst="rect">
            <a:avLst/>
          </a:prstGeom>
        </p:spPr>
      </p:pic>
      <p:pic>
        <p:nvPicPr>
          <p:cNvPr id="10" name="Рисунок 9" descr="77242393_large_549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14414" y="5072074"/>
            <a:ext cx="1928826" cy="1543615"/>
          </a:xfrm>
          <a:prstGeom prst="rect">
            <a:avLst/>
          </a:prstGeom>
        </p:spPr>
      </p:pic>
      <p:pic>
        <p:nvPicPr>
          <p:cNvPr id="11" name="Рисунок 10" descr="00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43702" y="1928802"/>
            <a:ext cx="1285884" cy="187273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643074"/>
          </a:xfrm>
        </p:spPr>
        <p:txBody>
          <a:bodyPr/>
          <a:lstStyle/>
          <a:p>
            <a:r>
              <a:rPr lang="ru-RU" sz="2800" dirty="0">
                <a:solidFill>
                  <a:srgbClr val="004376"/>
                </a:solidFill>
              </a:rPr>
              <a:t>Как возникло это чудо, колокольчик? Говорят, что прообразом колокольчиков послужил хорошо знакомый нам цветок.</a:t>
            </a:r>
          </a:p>
        </p:txBody>
      </p:sp>
      <p:pic>
        <p:nvPicPr>
          <p:cNvPr id="8" name="Содержимое 7" descr="fc88faee90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143115"/>
            <a:ext cx="2494372" cy="3325829"/>
          </a:xfrm>
        </p:spPr>
      </p:pic>
      <p:pic>
        <p:nvPicPr>
          <p:cNvPr id="10" name="Рисунок 9" descr="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79" y="1714488"/>
            <a:ext cx="3527881" cy="2359270"/>
          </a:xfrm>
          <a:prstGeom prst="rect">
            <a:avLst/>
          </a:prstGeom>
        </p:spPr>
      </p:pic>
      <p:pic>
        <p:nvPicPr>
          <p:cNvPr id="11" name="Рисунок 10" descr="f_136653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4214818"/>
            <a:ext cx="3236544" cy="2428892"/>
          </a:xfrm>
          <a:prstGeom prst="rect">
            <a:avLst/>
          </a:prstGeom>
        </p:spPr>
      </p:pic>
      <p:pic>
        <p:nvPicPr>
          <p:cNvPr id="12" name="Рисунок 11" descr="1581830-3aaf4f6016bf03f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960676">
            <a:off x="7500958" y="4857760"/>
            <a:ext cx="1214446" cy="1613286"/>
          </a:xfrm>
          <a:prstGeom prst="rect">
            <a:avLst/>
          </a:prstGeom>
        </p:spPr>
      </p:pic>
      <p:pic>
        <p:nvPicPr>
          <p:cNvPr id="13" name="Рисунок 12" descr="1581830-3aaf4f6016bf03f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445581">
            <a:off x="3500430" y="2214554"/>
            <a:ext cx="1214446" cy="16132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57818" y="357166"/>
            <a:ext cx="3429024" cy="6215106"/>
          </a:xfrm>
        </p:spPr>
        <p:txBody>
          <a:bodyPr/>
          <a:lstStyle/>
          <a:p>
            <a:pPr algn="just"/>
            <a:r>
              <a:rPr lang="ru-RU" sz="2400" dirty="0">
                <a:solidFill>
                  <a:srgbClr val="004376"/>
                </a:solidFill>
              </a:rPr>
              <a:t>Колокольчик является ударным музыкальным инструментом. Он имеет куполообразную форму и язычок, который при покачивании ударяется о стенки и издает звон. Колокольчики бывают различных величин и имеют разный голос.</a:t>
            </a:r>
          </a:p>
        </p:txBody>
      </p:sp>
      <p:pic>
        <p:nvPicPr>
          <p:cNvPr id="7" name="Содержимое 6" descr="0024-024-Kolokolchik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6" y="232148"/>
            <a:ext cx="5129098" cy="3849785"/>
          </a:xfrm>
        </p:spPr>
      </p:pic>
      <p:pic>
        <p:nvPicPr>
          <p:cNvPr id="8" name="Содержимое 7" descr="1300891702_photo_verybig_54314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596" y="3143248"/>
            <a:ext cx="4939213" cy="329844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объект, ваза, сидит, бутылка&#10;&#10;Автоматически созданное описание">
            <a:extLst>
              <a:ext uri="{FF2B5EF4-FFF2-40B4-BE49-F238E27FC236}">
                <a16:creationId xmlns:a16="http://schemas.microsoft.com/office/drawing/2014/main" id="{9E03B861-CEE7-454B-AF90-01CD16473A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46950" y="912031"/>
            <a:ext cx="5046729" cy="504672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94f8cd4a435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071546"/>
            <a:ext cx="6572296" cy="492615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b361d244aff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85728"/>
            <a:ext cx="3500462" cy="5265279"/>
          </a:xfrm>
        </p:spPr>
      </p:pic>
      <p:pic>
        <p:nvPicPr>
          <p:cNvPr id="6" name="Содержимое 5" descr="P1010330psh_n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357298"/>
            <a:ext cx="3951698" cy="526893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C1C66B7-9644-4D9B-9A19-5FD3E30EF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682EA3-E633-4081-9743-2D462CD5C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4C124DA-5665-462A-B4DD-5F5F33852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6B466C0-C1E9-4C07-AE23-5E9D6C4D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CE4AF0-DA3D-4D8D-AECB-4F4AABB4C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12F545-DC54-476A-B6F6-FDD039076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5458968"/>
            <a:ext cx="6172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485" y="5106427"/>
            <a:ext cx="747522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</a:pPr>
            <a:r>
              <a:rPr lang="en-US" sz="2300" b="1" cap="all" dirty="0" err="1"/>
              <a:t>Колокольчики</a:t>
            </a:r>
            <a:r>
              <a:rPr lang="en-US" sz="2300" b="1" cap="all" dirty="0"/>
              <a:t> </a:t>
            </a:r>
            <a:r>
              <a:rPr lang="en-US" sz="2300" b="1" cap="all" dirty="0" err="1"/>
              <a:t>бывают</a:t>
            </a:r>
            <a:r>
              <a:rPr lang="en-US" sz="2300" b="1" cap="all" dirty="0"/>
              <a:t> </a:t>
            </a:r>
            <a:r>
              <a:rPr lang="en-US" sz="2300" b="1" cap="all" dirty="0" err="1"/>
              <a:t>такие</a:t>
            </a:r>
            <a:r>
              <a:rPr lang="en-US" sz="2300" b="1" cap="all" dirty="0"/>
              <a:t> </a:t>
            </a:r>
            <a:r>
              <a:rPr lang="en-US" sz="2300" b="1" cap="all" dirty="0" err="1"/>
              <a:t>большие</a:t>
            </a:r>
            <a:r>
              <a:rPr lang="en-US" sz="2300" b="1" cap="all" dirty="0"/>
              <a:t>, </a:t>
            </a:r>
            <a:r>
              <a:rPr lang="en-US" sz="2300" b="1" cap="all" dirty="0" err="1"/>
              <a:t>что</a:t>
            </a:r>
            <a:r>
              <a:rPr lang="en-US" sz="2300" b="1" cap="all" dirty="0"/>
              <a:t> </a:t>
            </a:r>
            <a:r>
              <a:rPr lang="en-US" sz="2300" b="1" cap="all" dirty="0" err="1"/>
              <a:t>их</a:t>
            </a:r>
            <a:r>
              <a:rPr lang="en-US" sz="2300" b="1" cap="all" dirty="0"/>
              <a:t> </a:t>
            </a:r>
            <a:r>
              <a:rPr lang="en-US" sz="2300" b="1" cap="all" dirty="0" err="1"/>
              <a:t>уже</a:t>
            </a:r>
            <a:r>
              <a:rPr lang="en-US" sz="2300" b="1" cap="all" dirty="0"/>
              <a:t> </a:t>
            </a:r>
            <a:r>
              <a:rPr lang="en-US" sz="2300" b="1" cap="all" dirty="0" err="1"/>
              <a:t>зовут</a:t>
            </a:r>
            <a:r>
              <a:rPr lang="en-US" sz="2300" b="1" cap="all" dirty="0"/>
              <a:t> </a:t>
            </a:r>
            <a:r>
              <a:rPr lang="en-US" sz="2300" b="1" cap="all" dirty="0" err="1"/>
              <a:t>колоколами</a:t>
            </a:r>
            <a:r>
              <a:rPr lang="en-US" sz="2300" b="1" cap="all" dirty="0"/>
              <a:t>, и </a:t>
            </a:r>
            <a:r>
              <a:rPr lang="en-US" sz="2300" b="1" cap="all" dirty="0" err="1"/>
              <a:t>голос</a:t>
            </a:r>
            <a:r>
              <a:rPr lang="en-US" sz="2300" b="1" cap="all" dirty="0"/>
              <a:t> у </a:t>
            </a:r>
            <a:r>
              <a:rPr lang="en-US" sz="2300" b="1" cap="all" dirty="0" err="1"/>
              <a:t>них</a:t>
            </a:r>
            <a:r>
              <a:rPr lang="en-US" sz="2300" b="1" cap="all" dirty="0"/>
              <a:t> </a:t>
            </a:r>
            <a:r>
              <a:rPr lang="en-US" sz="2300" b="1" cap="all" dirty="0" err="1"/>
              <a:t>такой</a:t>
            </a:r>
            <a:r>
              <a:rPr lang="en-US" sz="2300" b="1" cap="all" dirty="0"/>
              <a:t> </a:t>
            </a:r>
            <a:r>
              <a:rPr lang="en-US" sz="2300" b="1" cap="all" dirty="0" err="1"/>
              <a:t>громкий</a:t>
            </a:r>
            <a:r>
              <a:rPr lang="en-US" sz="2300" b="1" cap="all" dirty="0"/>
              <a:t> и </a:t>
            </a:r>
            <a:r>
              <a:rPr lang="en-US" sz="2300" b="1" cap="all" dirty="0" err="1"/>
              <a:t>густой</a:t>
            </a:r>
            <a:r>
              <a:rPr lang="en-US" sz="2300" b="1" cap="all" dirty="0"/>
              <a:t>, </a:t>
            </a:r>
            <a:r>
              <a:rPr lang="en-US" sz="2300" b="1" cap="all" dirty="0" err="1"/>
              <a:t>что</a:t>
            </a:r>
            <a:r>
              <a:rPr lang="en-US" sz="2300" b="1" cap="all" dirty="0"/>
              <a:t> </a:t>
            </a:r>
            <a:r>
              <a:rPr lang="en-US" sz="2300" b="1" cap="all" dirty="0" err="1"/>
              <a:t>его</a:t>
            </a:r>
            <a:r>
              <a:rPr lang="en-US" sz="2300" b="1" cap="all" dirty="0"/>
              <a:t> </a:t>
            </a:r>
            <a:r>
              <a:rPr lang="en-US" sz="2300" b="1" cap="all" dirty="0" err="1"/>
              <a:t>слышно</a:t>
            </a:r>
            <a:r>
              <a:rPr lang="en-US" sz="2300" b="1" cap="all" dirty="0"/>
              <a:t> </a:t>
            </a:r>
            <a:r>
              <a:rPr lang="en-US" sz="2300" b="1" cap="all" dirty="0" err="1"/>
              <a:t>очень</a:t>
            </a:r>
            <a:r>
              <a:rPr lang="en-US" sz="2300" b="1" cap="all" dirty="0"/>
              <a:t> и </a:t>
            </a:r>
            <a:r>
              <a:rPr lang="en-US" sz="2300" b="1" cap="all" dirty="0" err="1"/>
              <a:t>очень</a:t>
            </a:r>
            <a:r>
              <a:rPr lang="en-US" sz="2300" b="1" cap="all" dirty="0"/>
              <a:t> </a:t>
            </a:r>
            <a:r>
              <a:rPr lang="en-US" sz="2300" b="1" cap="all" dirty="0" err="1"/>
              <a:t>далеко</a:t>
            </a:r>
            <a:r>
              <a:rPr lang="en-US" sz="2300" b="1" cap="all" dirty="0"/>
              <a:t>.</a:t>
            </a:r>
          </a:p>
        </p:txBody>
      </p:sp>
      <p:pic>
        <p:nvPicPr>
          <p:cNvPr id="4" name="Рисунок 5" descr="Изображение выглядит как здание, внешний, объект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7B310FCB-9EE8-47E1-9FE6-377A11AD68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46" r="22977" b="-3"/>
          <a:stretch/>
        </p:blipFill>
        <p:spPr>
          <a:xfrm>
            <a:off x="546353" y="741172"/>
            <a:ext cx="2602823" cy="3279644"/>
          </a:xfrm>
          <a:prstGeom prst="rect">
            <a:avLst/>
          </a:prstGeom>
        </p:spPr>
      </p:pic>
      <p:pic>
        <p:nvPicPr>
          <p:cNvPr id="6" name="Содержимое 5" descr="572af449319fedc7a2f0dab72eea5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/>
          <a:srcRect r="3" b="2981"/>
          <a:stretch/>
        </p:blipFill>
        <p:spPr>
          <a:xfrm>
            <a:off x="3270588" y="741172"/>
            <a:ext cx="2602823" cy="3279644"/>
          </a:xfrm>
          <a:prstGeom prst="rect">
            <a:avLst/>
          </a:prstGeom>
        </p:spPr>
      </p:pic>
      <p:pic>
        <p:nvPicPr>
          <p:cNvPr id="5" name="Содержимое 4" descr="1265100135_000_1202.jpg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/>
          <a:srcRect l="24701" r="7840"/>
          <a:stretch/>
        </p:blipFill>
        <p:spPr>
          <a:xfrm>
            <a:off x="5994822" y="741172"/>
            <a:ext cx="2602824" cy="32796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Изображение выглядит как здание, стол, сидит, часы&#10;&#10;Автоматически созданное описание">
            <a:extLst>
              <a:ext uri="{FF2B5EF4-FFF2-40B4-BE49-F238E27FC236}">
                <a16:creationId xmlns:a16="http://schemas.microsoft.com/office/drawing/2014/main" id="{111102CD-F9C2-430E-9EBF-DA9225E5D8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3177" y="1524135"/>
            <a:ext cx="4501880" cy="3017088"/>
          </a:xfrm>
        </p:spPr>
      </p:pic>
      <p:pic>
        <p:nvPicPr>
          <p:cNvPr id="6" name="Рисунок 6" descr="Изображение выглядит как внешний, здание, передний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80C14777-407C-4525-8077-E7A99F1BE0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91944" y="695276"/>
            <a:ext cx="3410092" cy="5124904"/>
          </a:xfrm>
        </p:spPr>
      </p:pic>
    </p:spTree>
    <p:extLst>
      <p:ext uri="{BB962C8B-B14F-4D97-AF65-F5344CB8AC3E}">
        <p14:creationId xmlns:p14="http://schemas.microsoft.com/office/powerpoint/2010/main" val="1957145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4376"/>
                </a:solidFill>
              </a:rPr>
              <a:t>На рыбалке…</a:t>
            </a:r>
          </a:p>
        </p:txBody>
      </p:sp>
      <p:pic>
        <p:nvPicPr>
          <p:cNvPr id="5" name="Содержимое 4" descr="0_33a59_f802ba23_XL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3306" y="216841"/>
            <a:ext cx="3298825" cy="2197842"/>
          </a:xfrm>
        </p:spPr>
      </p:pic>
      <p:pic>
        <p:nvPicPr>
          <p:cNvPr id="6" name="Содержимое 5" descr="2009-07-23-06-f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53561" y="3110720"/>
            <a:ext cx="2859578" cy="1916084"/>
          </a:xfrm>
        </p:spPr>
      </p:pic>
      <p:pic>
        <p:nvPicPr>
          <p:cNvPr id="7" name="Рисунок 6" descr="2009-10-07-06-f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036" y="2604312"/>
            <a:ext cx="2850545" cy="4252600"/>
          </a:xfrm>
          <a:prstGeom prst="rect">
            <a:avLst/>
          </a:prstGeom>
        </p:spPr>
      </p:pic>
      <p:pic>
        <p:nvPicPr>
          <p:cNvPr id="8" name="Рисунок 7" descr="e9793a144a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214290"/>
            <a:ext cx="3905256" cy="292894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4376"/>
                </a:solidFill>
              </a:rPr>
              <a:t>Для животных…</a:t>
            </a:r>
          </a:p>
        </p:txBody>
      </p:sp>
      <p:pic>
        <p:nvPicPr>
          <p:cNvPr id="5" name="Содержимое 4" descr="0_38041_c687032b_XL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82690" y="360872"/>
            <a:ext cx="2569784" cy="3426379"/>
          </a:xfrm>
        </p:spPr>
      </p:pic>
      <p:pic>
        <p:nvPicPr>
          <p:cNvPr id="8" name="Содержимое 7" descr="post-7442-125734497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596" y="1285860"/>
            <a:ext cx="4500594" cy="3375446"/>
          </a:xfrm>
        </p:spPr>
      </p:pic>
      <p:sp>
        <p:nvSpPr>
          <p:cNvPr id="9" name="TextBox 8"/>
          <p:cNvSpPr txBox="1"/>
          <p:nvPr/>
        </p:nvSpPr>
        <p:spPr>
          <a:xfrm>
            <a:off x="428596" y="4786322"/>
            <a:ext cx="45005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004376"/>
                </a:solidFill>
              </a:rPr>
              <a:t>Выгоняет пастух стадо рано утром – а у каждой буренки на шее висит колокольчик, с его веселым звоном она не потеряется в лесу – пастух ее обязательно найдет.</a:t>
            </a:r>
          </a:p>
        </p:txBody>
      </p:sp>
      <p:pic>
        <p:nvPicPr>
          <p:cNvPr id="6" name="Рисунок 5" descr="i_04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3955854"/>
            <a:ext cx="2570285" cy="28915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general_ani</Template>
  <TotalTime>585</TotalTime>
  <Words>274</Words>
  <Application>Microsoft Office PowerPoint</Application>
  <PresentationFormat>Экран (4:3)</PresentationFormat>
  <Paragraphs>24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Basis</vt:lpstr>
      <vt:lpstr>Колокольчика звон</vt:lpstr>
      <vt:lpstr>Колокольчик является ударным музыкальным инструментом. Он имеет куполообразную форму и язычок, который при покачивании ударяется о стенки и издает звон. Колокольчики бывают различных величин и имеют разный голос.</vt:lpstr>
      <vt:lpstr>Презентация PowerPoint</vt:lpstr>
      <vt:lpstr>Презентация PowerPoint</vt:lpstr>
      <vt:lpstr>Презентация PowerPoint</vt:lpstr>
      <vt:lpstr>Колокольчики бывают такие большие, что их уже зовут колоколами, и голос у них такой громкий и густой, что его слышно очень и очень далеко.</vt:lpstr>
      <vt:lpstr>Презентация PowerPoint</vt:lpstr>
      <vt:lpstr>На рыбалке…</vt:lpstr>
      <vt:lpstr>Для животных…</vt:lpstr>
      <vt:lpstr>Презентация PowerPoint</vt:lpstr>
      <vt:lpstr>На дверях…</vt:lpstr>
      <vt:lpstr>Презентация PowerPoint</vt:lpstr>
      <vt:lpstr>Сигнальные колокола</vt:lpstr>
      <vt:lpstr>Сигнальный колокол на вокзале города Югорска</vt:lpstr>
      <vt:lpstr>На кораблях</vt:lpstr>
      <vt:lpstr>Школьный колокольчик</vt:lpstr>
      <vt:lpstr>Елочные украшения</vt:lpstr>
      <vt:lpstr>В далеком прошлом, люди верили, что звон колокольчиков защищал не только от нечисти, но и от непогоды, хищного зверя, грызунов, змей, изгонял болезни.</vt:lpstr>
      <vt:lpstr>Как возникло это чудо, колокольчик? Говорят, что прообразом колокольчиков послужил хорошо знакомый нам цветок.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Колокольчика звон</dc:title>
  <dc:creator>Алёна</dc:creator>
  <cp:lastModifiedBy>Алёна</cp:lastModifiedBy>
  <cp:revision>130</cp:revision>
  <dcterms:created xsi:type="dcterms:W3CDTF">2012-02-17T12:17:31Z</dcterms:created>
  <dcterms:modified xsi:type="dcterms:W3CDTF">2020-10-03T05:42:14Z</dcterms:modified>
</cp:coreProperties>
</file>