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sldIdLst>
    <p:sldId id="256" r:id="rId2"/>
    <p:sldId id="259" r:id="rId3"/>
    <p:sldId id="261" r:id="rId4"/>
    <p:sldId id="262" r:id="rId5"/>
    <p:sldId id="263" r:id="rId6"/>
    <p:sldId id="265" r:id="rId7"/>
    <p:sldId id="264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5100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566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2613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16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657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909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911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204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726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166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720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6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684499-6F30-4C6A-8094-E2E3E91B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ECED4-26C2-4E8F-A340-2402369D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467" y="863364"/>
            <a:ext cx="6657476" cy="5126124"/>
          </a:xfrm>
        </p:spPr>
        <p:txBody>
          <a:bodyPr anchor="ctr">
            <a:normAutofit/>
          </a:bodyPr>
          <a:lstStyle/>
          <a:p>
            <a:pPr algn="r"/>
            <a:r>
              <a:rPr lang="en-US" sz="5600" dirty="0" err="1">
                <a:solidFill>
                  <a:schemeClr val="tx1"/>
                </a:solidFill>
              </a:rPr>
              <a:t>Темы</a:t>
            </a:r>
            <a:r>
              <a:rPr lang="en-US" sz="5600" dirty="0">
                <a:solidFill>
                  <a:schemeClr val="tx1"/>
                </a:solidFill>
              </a:rPr>
              <a:t> </a:t>
            </a:r>
            <a:r>
              <a:rPr lang="en-US" sz="5600" dirty="0" err="1">
                <a:solidFill>
                  <a:schemeClr val="tx1"/>
                </a:solidFill>
              </a:rPr>
              <a:t>занятий</a:t>
            </a:r>
            <a:r>
              <a:rPr lang="en-US" sz="5600" dirty="0">
                <a:solidFill>
                  <a:schemeClr val="tx1"/>
                </a:solidFill>
              </a:rPr>
              <a:t> </a:t>
            </a:r>
            <a:br>
              <a:rPr lang="en-US" dirty="0"/>
            </a:br>
            <a:r>
              <a:rPr lang="en-US" sz="5600" dirty="0">
                <a:solidFill>
                  <a:schemeClr val="tx1"/>
                </a:solidFill>
              </a:rPr>
              <a:t> и </a:t>
            </a:r>
            <a:r>
              <a:rPr lang="en-US" sz="5600" dirty="0" err="1">
                <a:solidFill>
                  <a:schemeClr val="tx1"/>
                </a:solidFill>
              </a:rPr>
              <a:t>работы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детей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по</a:t>
            </a:r>
            <a:r>
              <a:rPr lang="en-US" sz="5600" dirty="0">
                <a:solidFill>
                  <a:schemeClr val="tx1"/>
                </a:solidFill>
              </a:rPr>
              <a:t> </a:t>
            </a:r>
            <a:r>
              <a:rPr lang="en-US" sz="5600" dirty="0" err="1">
                <a:solidFill>
                  <a:schemeClr val="tx1"/>
                </a:solidFill>
              </a:rPr>
              <a:t>декоративно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прикладному</a:t>
            </a:r>
            <a:r>
              <a:rPr lang="en-US" sz="5600" dirty="0">
                <a:solidFill>
                  <a:schemeClr val="tx1"/>
                </a:solidFill>
              </a:rPr>
              <a:t> </a:t>
            </a:r>
            <a:r>
              <a:rPr lang="en-US" sz="5600" dirty="0" err="1">
                <a:solidFill>
                  <a:schemeClr val="tx1"/>
                </a:solidFill>
              </a:rPr>
              <a:t>искусству</a:t>
            </a:r>
            <a:r>
              <a:rPr lang="en-US" sz="5600" dirty="0">
                <a:solidFill>
                  <a:schemeClr val="tx1"/>
                </a:solidFill>
              </a:rPr>
              <a:t> </a:t>
            </a:r>
            <a:br>
              <a:rPr lang="en-US" sz="5600" dirty="0"/>
            </a:br>
            <a:endParaRPr lang="en-US" sz="560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52941" y="863364"/>
            <a:ext cx="3082986" cy="5120435"/>
          </a:xfrm>
        </p:spPr>
        <p:txBody>
          <a:bodyPr anchor="ctr">
            <a:normAutofit/>
          </a:bodyPr>
          <a:lstStyle/>
          <a:p>
            <a:pPr algn="l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213D27-7A25-46D8-B1BD-E470E49C6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1243" y="2054826"/>
            <a:ext cx="0" cy="2743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54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B8F0C-425E-4365-A610-904265D4E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Подготовительная к школе группа 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F4B0C4-A0DE-40E5-A2EF-19A242E1B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8471" y="1124492"/>
            <a:ext cx="4754880" cy="777240"/>
          </a:xfrm>
        </p:spPr>
        <p:txBody>
          <a:bodyPr/>
          <a:lstStyle/>
          <a:p>
            <a:r>
              <a:rPr lang="ru-RU"/>
              <a:t>От рождения до школы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72084C-1141-434D-8B75-098247F52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811" y="1901974"/>
            <a:ext cx="4754880" cy="3383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Лепка сюжетных, предметных,коллективных композиций</a:t>
            </a:r>
          </a:p>
        </p:txBody>
      </p:sp>
      <p:pic>
        <p:nvPicPr>
          <p:cNvPr id="7" name="Рисунок 7" descr="Изображение выглядит как внутренний, стен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132DD09-ED69-4802-93B7-4BA3BFBF454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45550" y="2065680"/>
            <a:ext cx="4337937" cy="3065923"/>
          </a:xfrm>
          <a:prstGeom prst="rect">
            <a:avLst/>
          </a:prstGeom>
        </p:spPr>
      </p:pic>
      <p:pic>
        <p:nvPicPr>
          <p:cNvPr id="9" name="Рисунок 9" descr="Изображение выглядит как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FC47455-6433-4898-922B-22B5A6613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306" y="4147063"/>
            <a:ext cx="2743200" cy="1755648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внутренний, цветно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295398-3E5A-4B94-BFBD-C1DF2994A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230" y="2070850"/>
            <a:ext cx="2426899" cy="1810527"/>
          </a:xfrm>
          <a:prstGeom prst="rect">
            <a:avLst/>
          </a:prstGeom>
        </p:spPr>
      </p:pic>
      <p:pic>
        <p:nvPicPr>
          <p:cNvPr id="13" name="Рисунок 13" descr="Изображение выглядит как торт, день рождения, тарелк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30179F-7059-4F99-ADC2-8401A208D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96" y="3723017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4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34EC5-DBEB-4F74-B7DE-094DCC92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Подготовительная к школе группа 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3F9015-B948-454F-BC69-2CB4E2CB4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2811" y="1311398"/>
            <a:ext cx="4754880" cy="777240"/>
          </a:xfrm>
        </p:spPr>
        <p:txBody>
          <a:bodyPr/>
          <a:lstStyle/>
          <a:p>
            <a:r>
              <a:rPr lang="ru-RU"/>
              <a:t>От рождения до школы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169C99-F676-4369-BEE3-B0EFFCC1F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5453" y="2275785"/>
            <a:ext cx="4754880" cy="338328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/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260156-DD04-44D0-8318-6E9BAA5AD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626" y="2086718"/>
            <a:ext cx="4754880" cy="3383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Оригами в стиле народного прикладного искусства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F20DEE3-61D1-4800-8DBC-896C8853D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5" y="2961018"/>
            <a:ext cx="4741652" cy="3552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501E92-8777-4EC8-8429-65403DCFAE86}"/>
              </a:ext>
            </a:extLst>
          </p:cNvPr>
          <p:cNvSpPr txBox="1"/>
          <p:nvPr/>
        </p:nvSpPr>
        <p:spPr>
          <a:xfrm>
            <a:off x="5817080" y="2093344"/>
            <a:ext cx="37496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Times New Roman"/>
                <a:cs typeface="Times New Roman"/>
              </a:rPr>
              <a:t>Декоративная аппликация </a:t>
            </a:r>
            <a:endParaRPr lang="en-US" sz="2000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DE5951C-F9F0-4546-8B0B-3FF6DF4AE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249" y="2687127"/>
            <a:ext cx="2915728" cy="1915064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A25664AB-F7A4-47FF-A74A-5E70E407D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872" y="3406715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66075-678A-45A8-984D-02DA6B07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906" y="-138023"/>
            <a:ext cx="9875520" cy="1356360"/>
          </a:xfrm>
        </p:spPr>
        <p:txBody>
          <a:bodyPr/>
          <a:lstStyle/>
          <a:p>
            <a:r>
              <a:rPr lang="ru-RU" dirty="0"/>
              <a:t>Вторая младшая группа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339B67-0608-4D6F-9000-670D79A4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086" y="935726"/>
            <a:ext cx="4825157" cy="576262"/>
          </a:xfrm>
        </p:spPr>
        <p:txBody>
          <a:bodyPr/>
          <a:lstStyle/>
          <a:p>
            <a:r>
              <a:rPr lang="ru-RU" dirty="0"/>
              <a:t>От рождения до школы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BAEA11-9CF4-4FAF-A57B-816576C2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925" y="1700691"/>
            <a:ext cx="5214955" cy="22043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" indent="0">
              <a:buNone/>
            </a:pPr>
            <a:r>
              <a:rPr lang="ru-RU" dirty="0"/>
              <a:t>"Дымковская уточка"</a:t>
            </a:r>
          </a:p>
          <a:p>
            <a:r>
              <a:rPr lang="ru-RU" dirty="0"/>
              <a:t>Приобщать детей к декоративной деятельности: учить украшать дымковскими узорами силуэты игрушек, вырезанных воспитателем (птичка, козлик, конь и др.), и разных предметов (блюдечко, рукавички).</a:t>
            </a:r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5485BC-A25D-4B62-BDEE-9B6D68318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29504" y="935727"/>
            <a:ext cx="4825159" cy="576262"/>
          </a:xfrm>
        </p:spPr>
        <p:txBody>
          <a:bodyPr/>
          <a:lstStyle/>
          <a:p>
            <a:r>
              <a:rPr lang="ru-RU" dirty="0"/>
              <a:t>Детство</a:t>
            </a:r>
          </a:p>
        </p:txBody>
      </p:sp>
      <p:pic>
        <p:nvPicPr>
          <p:cNvPr id="7" name="Рисунок 7" descr="Изображение выглядит как стена, внутренний, фотография, комна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D05EDD8-CBF0-4B3C-AE0B-9191E02A8E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431347" y="4228945"/>
            <a:ext cx="3947890" cy="2218714"/>
          </a:xfrm>
          <a:prstGeom prst="rect">
            <a:avLst/>
          </a:prstGeom>
        </p:spPr>
      </p:pic>
      <p:pic>
        <p:nvPicPr>
          <p:cNvPr id="9" name="Рисунок 9" descr="Изображение выглядит как внутренний, маленький, сид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2BFB73D-CB10-4DB0-9B70-0FDA35098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06" y="4314645"/>
            <a:ext cx="2038710" cy="2038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F9B24C-E818-495A-B6FE-E75A2968E65D}"/>
              </a:ext>
            </a:extLst>
          </p:cNvPr>
          <p:cNvSpPr txBox="1"/>
          <p:nvPr/>
        </p:nvSpPr>
        <p:spPr>
          <a:xfrm>
            <a:off x="6550325" y="1575758"/>
            <a:ext cx="429595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"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Украсим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 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уточку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.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Лошадку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."</a:t>
            </a:r>
            <a:endParaRPr lang="ru-RU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Выделять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простые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элементы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росписи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народных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промыслов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декора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игрушек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;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передавать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собственное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отношение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к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образам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 в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мимике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Times New Roman"/>
                <a:cs typeface="Times New Roman"/>
              </a:rPr>
              <a:t>жестах</a:t>
            </a:r>
            <a:r>
              <a:rPr lang="en-US" sz="2000" dirty="0">
                <a:solidFill>
                  <a:schemeClr val="accent1"/>
                </a:solidFill>
                <a:latin typeface="Times New Roman"/>
                <a:cs typeface="Times New Roman"/>
              </a:rPr>
              <a:t>.</a:t>
            </a:r>
            <a:endParaRPr lang="en-US" sz="2000">
              <a:solidFill>
                <a:schemeClr val="accent1"/>
              </a:solidFill>
            </a:endParaRPr>
          </a:p>
        </p:txBody>
      </p:sp>
      <p:pic>
        <p:nvPicPr>
          <p:cNvPr id="12" name="Рисунок 12" descr="Изображение выглядит как шиферная плит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E9F472E-80E2-49D0-AC24-30761AE3F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438" y="3510348"/>
            <a:ext cx="2196861" cy="2928437"/>
          </a:xfrm>
          <a:prstGeom prst="rect">
            <a:avLst/>
          </a:prstGeom>
        </p:spPr>
      </p:pic>
      <p:pic>
        <p:nvPicPr>
          <p:cNvPr id="14" name="Рисунок 14" descr="Изображение выглядит как небо, украшен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E704368-697E-48D3-AEB1-140712E8E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287" y="3627408"/>
            <a:ext cx="2067464" cy="26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5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66075-678A-45A8-984D-02DA6B07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415" y="-138023"/>
            <a:ext cx="9875520" cy="1356360"/>
          </a:xfrm>
        </p:spPr>
        <p:txBody>
          <a:bodyPr/>
          <a:lstStyle/>
          <a:p>
            <a:r>
              <a:rPr lang="ru-RU" dirty="0"/>
              <a:t>Средняя группа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339B67-0608-4D6F-9000-670D79A4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1822" y="820707"/>
            <a:ext cx="4825157" cy="576262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/>
                <a:cs typeface="Times New Roman"/>
              </a:rPr>
              <a:t>Детство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BAEA11-9CF4-4FAF-A57B-816576C2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095" y="1111219"/>
            <a:ext cx="5214955" cy="2204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 err="1">
                <a:latin typeface="Times New Roman"/>
                <a:cs typeface="Times New Roman"/>
              </a:rPr>
              <a:t>Каргопольская</a:t>
            </a:r>
            <a:r>
              <a:rPr lang="ru-RU" sz="2800" dirty="0">
                <a:latin typeface="Times New Roman"/>
                <a:cs typeface="Times New Roman"/>
              </a:rPr>
              <a:t> игрушка</a:t>
            </a:r>
          </a:p>
        </p:txBody>
      </p:sp>
      <p:pic>
        <p:nvPicPr>
          <p:cNvPr id="12" name="Рисунок 12" descr="Изображение выглядит как внутренний, стол, п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EA93759-C070-48EF-9D1C-81401EA6AC6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084301" y="1626643"/>
            <a:ext cx="3173946" cy="2405620"/>
          </a:xfrm>
          <a:prstGeom prst="rect">
            <a:avLst/>
          </a:prstGeo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67AB05CF-E39F-49C1-8FCE-5B59B3141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58003" y="1107636"/>
            <a:ext cx="5243710" cy="777240"/>
          </a:xfrm>
        </p:spPr>
        <p:txBody>
          <a:bodyPr/>
          <a:lstStyle/>
          <a:p>
            <a:r>
              <a:rPr lang="ru-RU" b="0" dirty="0">
                <a:latin typeface="Times New Roman"/>
                <a:cs typeface="Times New Roman"/>
              </a:rPr>
              <a:t>Знакомство с богородской игрушкой</a:t>
            </a:r>
            <a:endParaRPr lang="ru-RU" b="0" dirty="0" err="1">
              <a:latin typeface="Corbel" panose="020B0503020204020204"/>
              <a:cs typeface="Times New Roman"/>
            </a:endParaRPr>
          </a:p>
        </p:txBody>
      </p:sp>
      <p:pic>
        <p:nvPicPr>
          <p:cNvPr id="14" name="Рисунок 14" descr="Изображение выглядит как фотографи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23A18F6-1EC0-498C-88F3-B6BBB13E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96" y="1624598"/>
            <a:ext cx="2743200" cy="2401107"/>
          </a:xfrm>
          <a:prstGeom prst="rect">
            <a:avLst/>
          </a:prstGeom>
        </p:spPr>
      </p:pic>
      <p:pic>
        <p:nvPicPr>
          <p:cNvPr id="16" name="Рисунок 16" descr="Изображение выглядит как человек, стол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EB7A178-2280-4A16-80CF-56AA78661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079" y="1623923"/>
            <a:ext cx="3188898" cy="2402456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FB32FCFD-543C-47C7-A99C-1292B4F20F35}"/>
              </a:ext>
            </a:extLst>
          </p:cNvPr>
          <p:cNvSpPr txBox="1">
            <a:spLocks/>
          </p:cNvSpPr>
          <p:nvPr/>
        </p:nvSpPr>
        <p:spPr>
          <a:xfrm>
            <a:off x="188344" y="4167845"/>
            <a:ext cx="2842691" cy="2204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Times New Roman"/>
                <a:cs typeface="Times New Roman"/>
              </a:rPr>
              <a:t>Знакомство с элементами городецкой росписи</a:t>
            </a:r>
          </a:p>
        </p:txBody>
      </p:sp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5CB05F5C-CD9F-45DF-8615-4FB96F44B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67459" y="4152991"/>
            <a:ext cx="1837427" cy="2587312"/>
          </a:xfrm>
          <a:prstGeom prst="rect">
            <a:avLst/>
          </a:prstGeom>
        </p:spPr>
      </p:pic>
      <p:sp>
        <p:nvSpPr>
          <p:cNvPr id="22" name="Объект 2">
            <a:extLst>
              <a:ext uri="{FF2B5EF4-FFF2-40B4-BE49-F238E27FC236}">
                <a16:creationId xmlns:a16="http://schemas.microsoft.com/office/drawing/2014/main" id="{7353A015-7EE0-4165-B89C-842449C0201D}"/>
              </a:ext>
            </a:extLst>
          </p:cNvPr>
          <p:cNvSpPr txBox="1">
            <a:spLocks/>
          </p:cNvSpPr>
          <p:nvPr/>
        </p:nvSpPr>
        <p:spPr>
          <a:xfrm>
            <a:off x="5579853" y="4167844"/>
            <a:ext cx="2627030" cy="2204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Times New Roman"/>
                <a:cs typeface="Times New Roman"/>
              </a:rPr>
              <a:t>«Знакомство с вязанием, вышивкой и плетением кружев»</a:t>
            </a:r>
            <a:endParaRPr lang="ru-RU"/>
          </a:p>
        </p:txBody>
      </p:sp>
      <p:pic>
        <p:nvPicPr>
          <p:cNvPr id="23" name="Рисунок 23" descr="Изображение выглядит как внешний, знак, здание, сиди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A0F6A93B-B918-4062-B49E-976E1C5A6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287" y="4168459"/>
            <a:ext cx="2426899" cy="23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66075-678A-45A8-984D-02DA6B07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547" y="5751"/>
            <a:ext cx="9875520" cy="1356360"/>
          </a:xfrm>
        </p:spPr>
        <p:txBody>
          <a:bodyPr/>
          <a:lstStyle/>
          <a:p>
            <a:r>
              <a:rPr lang="ru-RU" dirty="0"/>
              <a:t>Средняя группа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339B67-0608-4D6F-9000-670D79A42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897" y="935726"/>
            <a:ext cx="4825157" cy="57626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От рождения до школы</a:t>
            </a: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27DE31B-66F3-4300-B1A3-D10EED3A19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9873" y="2951521"/>
            <a:ext cx="3011850" cy="2189960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стол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39A082C-7101-475D-8C76-5B48246263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584130" y="2618680"/>
            <a:ext cx="3813304" cy="2880073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41E99B2-97E0-45DF-BEBB-0C4185182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3211" y="1107637"/>
            <a:ext cx="5171823" cy="142422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b="0" dirty="0"/>
              <a:t>"Украсим дымковскую игрушку"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0" dirty="0"/>
              <a:t>"Украсим </a:t>
            </a:r>
            <a:r>
              <a:rPr lang="ru-RU" b="0" dirty="0" err="1"/>
              <a:t>филимоновскую</a:t>
            </a:r>
            <a:r>
              <a:rPr lang="ru-RU" b="0" dirty="0"/>
              <a:t> игрушку"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0" dirty="0"/>
              <a:t>Формировать умение создавать декоративные композиции по мотивам дымковских, </a:t>
            </a:r>
            <a:r>
              <a:rPr lang="ru-RU" b="0" dirty="0" err="1"/>
              <a:t>филимоновских</a:t>
            </a:r>
            <a:r>
              <a:rPr lang="ru-RU" b="0" dirty="0"/>
              <a:t> узоров.</a:t>
            </a:r>
            <a:endParaRPr lang="ru-RU"/>
          </a:p>
        </p:txBody>
      </p:sp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5FB0BDA3-0E33-4975-B6D4-246F346E5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740" y="3435980"/>
            <a:ext cx="3893388" cy="2962156"/>
          </a:xfrm>
          <a:prstGeom prst="rect">
            <a:avLst/>
          </a:prstGeom>
        </p:spPr>
      </p:pic>
      <p:pic>
        <p:nvPicPr>
          <p:cNvPr id="15" name="Рисунок 15" descr="Изображение выглядит как стена, внутренний, фотография, комнат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88A96AA-1394-436A-A7E9-B49063375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740" y="1105406"/>
            <a:ext cx="3879011" cy="21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4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66075-678A-45A8-984D-02DA6B07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132" y="-138023"/>
            <a:ext cx="9875520" cy="1356360"/>
          </a:xfrm>
        </p:spPr>
        <p:txBody>
          <a:bodyPr/>
          <a:lstStyle/>
          <a:p>
            <a:r>
              <a:rPr lang="ru-RU" dirty="0"/>
              <a:t>Старшая группа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BAEA11-9CF4-4FAF-A57B-816576C2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265" y="1614427"/>
            <a:ext cx="5214955" cy="2204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Знакомство с рязанской, </a:t>
            </a:r>
            <a:r>
              <a:rPr lang="ru-RU" dirty="0" err="1"/>
              <a:t>жбанниковской</a:t>
            </a:r>
            <a:r>
              <a:rPr lang="ru-RU" dirty="0"/>
              <a:t>, </a:t>
            </a:r>
            <a:r>
              <a:rPr lang="ru-RU" dirty="0" err="1"/>
              <a:t>гриневской</a:t>
            </a:r>
            <a:r>
              <a:rPr lang="ru-RU" dirty="0"/>
              <a:t>, </a:t>
            </a:r>
            <a:r>
              <a:rPr lang="ru-RU" dirty="0" err="1"/>
              <a:t>скопинской</a:t>
            </a:r>
            <a:r>
              <a:rPr lang="ru-RU" dirty="0"/>
              <a:t>, </a:t>
            </a:r>
            <a:r>
              <a:rPr lang="ru-RU" dirty="0" err="1"/>
              <a:t>абашевской</a:t>
            </a:r>
            <a:r>
              <a:rPr lang="ru-RU" dirty="0"/>
              <a:t> русской и др. видами игрушек из глины.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5485BC-A25D-4B62-BDEE-9B6D68318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0297" y="935727"/>
            <a:ext cx="4825159" cy="576262"/>
          </a:xfrm>
        </p:spPr>
        <p:txBody>
          <a:bodyPr>
            <a:normAutofit/>
          </a:bodyPr>
          <a:lstStyle/>
          <a:p>
            <a:r>
              <a:rPr lang="ru-RU" sz="3200" dirty="0"/>
              <a:t>Детство</a:t>
            </a:r>
          </a:p>
        </p:txBody>
      </p:sp>
      <p:pic>
        <p:nvPicPr>
          <p:cNvPr id="9" name="Рисунок 9" descr="Изображение выглядит как стол, внутренний, торт, пончи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FAA7157B-D852-4B90-BF04-B3F57002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509411"/>
            <a:ext cx="2743200" cy="2085139"/>
          </a:xfrm>
          <a:prstGeom prst="rect">
            <a:avLst/>
          </a:prstGeom>
        </p:spPr>
      </p:pic>
      <p:pic>
        <p:nvPicPr>
          <p:cNvPr id="11" name="Рисунок 11" descr="Изображение выглядит как стена, внутренний, стол, деревянн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229E666-20F3-4121-BFC3-7EB9E162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004" y="1096089"/>
            <a:ext cx="3303917" cy="4407030"/>
          </a:xfrm>
          <a:prstGeom prst="rect">
            <a:avLst/>
          </a:prstGeom>
        </p:spPr>
      </p:pic>
      <p:pic>
        <p:nvPicPr>
          <p:cNvPr id="13" name="Рисунок 13" descr="Изображение выглядит как небо, птица, цветн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A37C3CE-C055-44D0-B1F3-EDC360FD4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872" y="3308230"/>
            <a:ext cx="2944483" cy="2915728"/>
          </a:xfrm>
          <a:prstGeom prst="rect">
            <a:avLst/>
          </a:prstGeom>
        </p:spPr>
      </p:pic>
      <p:pic>
        <p:nvPicPr>
          <p:cNvPr id="15" name="Рисунок 15" descr="Изображение выглядит как небо, внутренний, друго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43F7602-38B9-4D79-86A6-44D52FE9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457" y="3936259"/>
            <a:ext cx="2743200" cy="2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1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3C1C-1018-4FFF-A225-1AA0431A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962" y="5751"/>
            <a:ext cx="9875520" cy="1356360"/>
          </a:xfrm>
        </p:spPr>
        <p:txBody>
          <a:bodyPr/>
          <a:lstStyle/>
          <a:p>
            <a:r>
              <a:rPr lang="ru-RU" dirty="0"/>
              <a:t>Старшая группа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F71736-E972-4E1A-93E9-9F4AACF47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8962" y="980719"/>
            <a:ext cx="4754880" cy="777240"/>
          </a:xfrm>
        </p:spPr>
        <p:txBody>
          <a:bodyPr>
            <a:normAutofit/>
          </a:bodyPr>
          <a:lstStyle/>
          <a:p>
            <a:r>
              <a:rPr lang="ru-RU" dirty="0"/>
              <a:t>От рождения до школы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A1ED48-78BF-4595-85A3-31F4A369A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5982" y="1815709"/>
            <a:ext cx="4266050" cy="7234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«Знакомство с Полхов-Майданской росписью»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719A1B-FEC4-467D-A572-EA86AA1B4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70721" y="1812126"/>
            <a:ext cx="6552049" cy="1984937"/>
          </a:xfrm>
        </p:spPr>
        <p:txBody>
          <a:bodyPr>
            <a:normAutofit/>
          </a:bodyPr>
          <a:lstStyle/>
          <a:p>
            <a:r>
              <a:rPr lang="ru-RU" b="0"/>
              <a:t>Учить составлять узоры по мотивам городецкой, полхов-майданской, гжельской росписи: знакомить с характерными элементами (бутоны, цветы, листья, травка, усики, завитки, оживки).</a:t>
            </a:r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48623F1-135F-4B29-BC72-FD7F7B48837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0922" y="2618680"/>
            <a:ext cx="2572327" cy="1902413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4336BB9E-E2D4-4735-B148-F4DA2BBA4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6" y="4585659"/>
            <a:ext cx="2599426" cy="1956758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DC8B0B44-7C17-4B7E-AA30-D4B2D18F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872" y="4024941"/>
            <a:ext cx="2743200" cy="2057400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E9EDD2AD-C658-4D17-AAE6-F00A289FE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664" y="4020959"/>
            <a:ext cx="3735237" cy="18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B3C75-46A3-4FE8-A738-34E3FA4D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245" y="92015"/>
            <a:ext cx="9875520" cy="1356360"/>
          </a:xfrm>
        </p:spPr>
        <p:txBody>
          <a:bodyPr/>
          <a:lstStyle/>
          <a:p>
            <a:r>
              <a:rPr lang="ru-RU"/>
              <a:t>Старшая группа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D78ACC-D119-490B-AB4B-054682A11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9679" y="1066983"/>
            <a:ext cx="4754880" cy="777240"/>
          </a:xfrm>
        </p:spPr>
        <p:txBody>
          <a:bodyPr>
            <a:normAutofit fontScale="92500"/>
          </a:bodyPr>
          <a:lstStyle/>
          <a:p>
            <a:r>
              <a:rPr lang="ru-RU"/>
              <a:t>От рождения до школы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097748-3EAF-4693-BD05-DBA1D08F6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283" y="1844464"/>
            <a:ext cx="4754880" cy="680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«Жостовский поднос»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BC3CFC-91A4-4C55-80B1-3AB12EFF0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87664" y="1884013"/>
            <a:ext cx="2396993" cy="777240"/>
          </a:xfrm>
        </p:spPr>
        <p:txBody>
          <a:bodyPr>
            <a:normAutofit fontScale="92500"/>
          </a:bodyPr>
          <a:lstStyle/>
          <a:p>
            <a:r>
              <a:rPr lang="ru-RU"/>
              <a:t>Лепка и роспись игрушек</a:t>
            </a:r>
          </a:p>
        </p:txBody>
      </p:sp>
      <p:pic>
        <p:nvPicPr>
          <p:cNvPr id="7" name="Рисунок 7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85E4191-6051-4E3A-922A-2024217C97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31324" y="2265630"/>
            <a:ext cx="3805975" cy="2277834"/>
          </a:xfrm>
          <a:prstGeom prst="rect">
            <a:avLst/>
          </a:prstGeom>
        </p:spPr>
      </p:pic>
      <p:pic>
        <p:nvPicPr>
          <p:cNvPr id="9" name="Рисунок 9" descr="Изображение выглядит как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C469EA7-77F1-4D55-AA9B-9B33C37FB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306" y="1062189"/>
            <a:ext cx="3045124" cy="2246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52E0C3-6416-4A06-AC68-9D45BCEAA85A}"/>
              </a:ext>
            </a:extLst>
          </p:cNvPr>
          <p:cNvSpPr txBox="1"/>
          <p:nvPr/>
        </p:nvSpPr>
        <p:spPr>
          <a:xfrm>
            <a:off x="4681268" y="294160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«Всех на ярмарку зовём, мы </a:t>
            </a:r>
            <a:r>
              <a:rPr lang="en-US" b="1">
                <a:solidFill>
                  <a:schemeClr val="accent1"/>
                </a:solidFill>
                <a:latin typeface="Arial"/>
                <a:cs typeface="Arial"/>
              </a:rPr>
              <a:t>игрушки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</a:rPr>
              <a:t> продаём!»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2" name="Рисунок 12" descr="Изображение выглядит как внутренний, пол, стена, соба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2443218-8927-4554-9118-510765ECD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06" y="3565375"/>
            <a:ext cx="3145765" cy="23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3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CB89B-B5F1-4988-A461-ADB2A441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283" y="5751"/>
            <a:ext cx="9875520" cy="1356360"/>
          </a:xfrm>
        </p:spPr>
        <p:txBody>
          <a:bodyPr/>
          <a:lstStyle/>
          <a:p>
            <a:r>
              <a:rPr lang="ru-RU"/>
              <a:t>Подготовительная к школе группа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A9E537-C732-4E47-B9D9-372231D37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8585" y="980719"/>
            <a:ext cx="4754880" cy="777240"/>
          </a:xfrm>
        </p:spPr>
        <p:txBody>
          <a:bodyPr/>
          <a:lstStyle/>
          <a:p>
            <a:r>
              <a:rPr lang="ru-RU"/>
              <a:t>Детство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9E298D-6C1B-4436-94C8-F7A7F5CA5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302" y="1758200"/>
            <a:ext cx="4754880" cy="33832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Роспись Городца, Хохломы, Палеха, Гжели.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C5CA36B-BDCA-4174-9065-797DDEFA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1" y="2848047"/>
            <a:ext cx="3418935" cy="2240208"/>
          </a:xfrm>
          <a:prstGeom prst="rect">
            <a:avLst/>
          </a:prstGeom>
        </p:spPr>
      </p:pic>
      <p:pic>
        <p:nvPicPr>
          <p:cNvPr id="9" name="Рисунок 9" descr="Изображение выглядит как фотография, закрытый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901EDFB-3F54-4C36-852F-6CDF30E50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457" y="2649172"/>
            <a:ext cx="4353464" cy="2637957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BD5DCB16-20F3-4E4F-BCE4-FC72EB75B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340000">
            <a:off x="8467499" y="2533505"/>
            <a:ext cx="3318294" cy="24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9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21CE8-B67F-46D3-BFA7-726747FD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Подготовительная к школе группа 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60CF0C-CA29-4334-BD2D-7017971A5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170" y="1297020"/>
            <a:ext cx="4754880" cy="777240"/>
          </a:xfrm>
        </p:spPr>
        <p:txBody>
          <a:bodyPr/>
          <a:lstStyle/>
          <a:p>
            <a:r>
              <a:rPr lang="ru-RU"/>
              <a:t>От рождения до школы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82812D-5E48-4AA6-BDC1-1C83517CF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434" y="1988238"/>
            <a:ext cx="9427521" cy="3397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Городецкая, гжельская, хохломская, жостовская, мезенская роспись </a:t>
            </a:r>
          </a:p>
        </p:txBody>
      </p:sp>
      <p:pic>
        <p:nvPicPr>
          <p:cNvPr id="7" name="Рисунок 7" descr="Изображение выглядит как граффити, закрыты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06F3FFA5-ECAD-4715-924B-0D6D8B15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2413439"/>
            <a:ext cx="2743200" cy="205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9" descr="Изображение выглядит как фотография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5086768-F944-4B0A-8AC4-57E59DA43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10" y="2397397"/>
            <a:ext cx="3160144" cy="2077585"/>
          </a:xfrm>
          <a:prstGeom prst="rect">
            <a:avLst/>
          </a:prstGeom>
        </p:spPr>
      </p:pic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8D0E9979-17E7-4632-946D-D7E1C0672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400809"/>
            <a:ext cx="2700068" cy="2042007"/>
          </a:xfrm>
          <a:prstGeom prst="rect">
            <a:avLst/>
          </a:prstGeom>
        </p:spPr>
      </p:pic>
      <p:pic>
        <p:nvPicPr>
          <p:cNvPr id="13" name="Рисунок 13" descr="Изображение выглядит как комната, сц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2954818-9DE6-40CD-9FFC-CA82DC8B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57" y="4585658"/>
            <a:ext cx="2613804" cy="1956759"/>
          </a:xfrm>
          <a:prstGeom prst="rect">
            <a:avLst/>
          </a:prstGeom>
        </p:spPr>
      </p:pic>
      <p:pic>
        <p:nvPicPr>
          <p:cNvPr id="15" name="Рисунок 15" descr="Изображение выглядит как внутренний, стол, тарелка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CED66A-1611-4E45-BF4D-2064CBE3E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437" y="4586888"/>
            <a:ext cx="2628182" cy="19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579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Базис</vt:lpstr>
      <vt:lpstr>Темы занятий   и работы детей по декоративно прикладному искусству  </vt:lpstr>
      <vt:lpstr>Вторая младшая группа</vt:lpstr>
      <vt:lpstr>Средняя группа</vt:lpstr>
      <vt:lpstr>Средняя группа</vt:lpstr>
      <vt:lpstr>Старшая группа</vt:lpstr>
      <vt:lpstr>Старшая группа</vt:lpstr>
      <vt:lpstr>Старшая группа</vt:lpstr>
      <vt:lpstr>Подготовительная к школе группа </vt:lpstr>
      <vt:lpstr>Подготовительная к школе группа  </vt:lpstr>
      <vt:lpstr>Подготовительная к школе группа  </vt:lpstr>
      <vt:lpstr>Подготовительная к школе группа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481</cp:revision>
  <dcterms:created xsi:type="dcterms:W3CDTF">2014-09-12T02:10:31Z</dcterms:created>
  <dcterms:modified xsi:type="dcterms:W3CDTF">2019-04-25T17:56:22Z</dcterms:modified>
</cp:coreProperties>
</file>